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60" r:id="rId5"/>
    <p:sldId id="262" r:id="rId6"/>
    <p:sldId id="259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DBDBDB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50" d="100"/>
          <a:sy n="50" d="100"/>
        </p:scale>
        <p:origin x="52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12C6A-9523-4524-BDE3-DC746F4757EB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3AF11-54AF-447F-B2F9-311AE18E7A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995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7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57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900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558" y="128434"/>
            <a:ext cx="8774579" cy="13493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2062940"/>
            <a:ext cx="9578898" cy="343845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2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93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41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66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10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gradFill>
          <a:gsLst>
            <a:gs pos="67000">
              <a:schemeClr val="tx1"/>
            </a:gs>
            <a:gs pos="0">
              <a:schemeClr val="tx1">
                <a:lumMod val="65000"/>
                <a:lumOff val="3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564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33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94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67942" y="1843330"/>
            <a:ext cx="9578898" cy="3438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7D704-9103-49D6-9E20-2F2432C72B2F}" type="datetimeFigureOut">
              <a:rPr lang="pt-BR" smtClean="0"/>
              <a:t>14/06/2017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C5CDE-A648-419E-A34F-E652C66034EA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CaixaDeTexto 14"/>
          <p:cNvSpPr txBox="1"/>
          <p:nvPr userDrawn="1"/>
        </p:nvSpPr>
        <p:spPr>
          <a:xfrm>
            <a:off x="0" y="0"/>
            <a:ext cx="12192000" cy="1657350"/>
          </a:xfrm>
          <a:prstGeom prst="rect">
            <a:avLst/>
          </a:prstGeom>
          <a:gradFill>
            <a:gsLst>
              <a:gs pos="22000">
                <a:schemeClr val="tx1"/>
              </a:gs>
              <a:gs pos="83000">
                <a:schemeClr val="bg1"/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57" y="114692"/>
            <a:ext cx="1135382" cy="1407873"/>
          </a:xfrm>
          <a:prstGeom prst="rect">
            <a:avLst/>
          </a:prstGeom>
        </p:spPr>
      </p:pic>
      <p:pic>
        <p:nvPicPr>
          <p:cNvPr id="10" name="Imagem 9" descr="Uma imagem contendo objeto, coisa, antena&#10;&#10;Descrição gerada com muito alta confiança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112" y="114692"/>
            <a:ext cx="1103376" cy="135331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40291" y="143932"/>
            <a:ext cx="8774579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2810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tx1"/>
            </a:gs>
            <a:gs pos="0">
              <a:schemeClr val="bg2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344830" y="1811803"/>
            <a:ext cx="9144000" cy="2387600"/>
          </a:xfrm>
        </p:spPr>
        <p:txBody>
          <a:bodyPr>
            <a:normAutofit/>
          </a:bodyPr>
          <a:lstStyle/>
          <a:p>
            <a:r>
              <a:rPr lang="pt-BR" sz="4400" dirty="0"/>
              <a:t>O papel do Padre Geral, do Padre Provincial, dos Delegados e dos Assistentes das Comunidades</a:t>
            </a: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>
            <a:normAutofit/>
          </a:bodyPr>
          <a:lstStyle/>
          <a:p>
            <a:r>
              <a:rPr lang="pt-BR" dirty="0"/>
              <a:t>Sidnei dos Santos, </a:t>
            </a:r>
            <a:r>
              <a:rPr lang="pt-BR" dirty="0" err="1"/>
              <a:t>ocds</a:t>
            </a:r>
            <a:endParaRPr lang="pt-BR" dirty="0"/>
          </a:p>
          <a:p>
            <a:r>
              <a:rPr lang="pt-BR" sz="2000" dirty="0"/>
              <a:t>Encontro de Presidentes e Formadores</a:t>
            </a:r>
          </a:p>
          <a:p>
            <a:r>
              <a:rPr lang="pt-BR" sz="2000" dirty="0"/>
              <a:t>OCDS Província Nossa Senhora do Carmo – Brasil Sul</a:t>
            </a:r>
          </a:p>
        </p:txBody>
      </p:sp>
    </p:spTree>
    <p:extLst>
      <p:ext uri="{BB962C8B-B14F-4D97-AF65-F5344CB8AC3E}">
        <p14:creationId xmlns:p14="http://schemas.microsoft.com/office/powerpoint/2010/main" val="212616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Geral e Provincial e Delegados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58558" y="1736917"/>
            <a:ext cx="86389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FFFF00"/>
                </a:solidFill>
              </a:rPr>
              <a:t>II - RESPONSABILIDADES PRÁTICAS - O papel dos Superiores Maiores – </a:t>
            </a:r>
            <a:r>
              <a:rPr lang="pt-BR" sz="2400" b="1" dirty="0" err="1">
                <a:solidFill>
                  <a:srgbClr val="FFFF00"/>
                </a:solidFill>
              </a:rPr>
              <a:t>Art</a:t>
            </a:r>
            <a:r>
              <a:rPr lang="pt-BR" sz="2400" b="1" dirty="0">
                <a:solidFill>
                  <a:srgbClr val="FFFF00"/>
                </a:solidFill>
              </a:rPr>
              <a:t> 5</a:t>
            </a:r>
            <a:endParaRPr lang="pt-BR" sz="2400" dirty="0">
              <a:solidFill>
                <a:srgbClr val="FFFF00"/>
              </a:solidFill>
            </a:endParaRPr>
          </a:p>
          <a:p>
            <a:pPr algn="just"/>
            <a:endParaRPr lang="pt-BR" sz="2000" dirty="0">
              <a:solidFill>
                <a:srgbClr val="FFFF00"/>
              </a:solidFill>
            </a:endParaRP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1. O cuidado espiritual e pastoral à OCDS, confiada pela Igreja aos frades Carmelitas Descalços, é um dever, especialmente para o </a:t>
            </a:r>
            <a:r>
              <a:rPr lang="pt-BR" sz="2000" b="1" u="sng" dirty="0">
                <a:solidFill>
                  <a:srgbClr val="FFFF00"/>
                </a:solidFill>
              </a:rPr>
              <a:t>P. Geral e para os Provinciais</a:t>
            </a:r>
            <a:r>
              <a:rPr lang="pt-BR" sz="2000" b="1" dirty="0">
                <a:solidFill>
                  <a:srgbClr val="FFFF00"/>
                </a:solidFill>
              </a:rPr>
              <a:t> </a:t>
            </a:r>
            <a:r>
              <a:rPr lang="pt-BR" sz="2000" dirty="0">
                <a:solidFill>
                  <a:srgbClr val="FFFF00"/>
                </a:solidFill>
              </a:rPr>
              <a:t>em suas Províncias.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2. O </a:t>
            </a:r>
            <a:r>
              <a:rPr lang="pt-BR" sz="2000" b="1" u="sng" dirty="0">
                <a:solidFill>
                  <a:srgbClr val="FFFF00"/>
                </a:solidFill>
              </a:rPr>
              <a:t>P. Geral</a:t>
            </a:r>
            <a:r>
              <a:rPr lang="pt-BR" sz="2000" dirty="0">
                <a:solidFill>
                  <a:srgbClr val="FFFF00"/>
                </a:solidFill>
              </a:rPr>
              <a:t> exerce sua função por meio: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da fundação de comunidades locais;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das visitas pastorais;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da nomeação de assistentes para as comunidades estabelecidas em regiões que não têm comunidade de frades.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3. O </a:t>
            </a:r>
            <a:r>
              <a:rPr lang="pt-BR" sz="2000" b="1" u="sng" dirty="0">
                <a:solidFill>
                  <a:srgbClr val="FFFF00"/>
                </a:solidFill>
              </a:rPr>
              <a:t>Provincial</a:t>
            </a:r>
            <a:r>
              <a:rPr lang="pt-BR" sz="2000" dirty="0">
                <a:solidFill>
                  <a:srgbClr val="FFFF00"/>
                </a:solidFill>
              </a:rPr>
              <a:t> cumpre sua função por meio de: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visitas pastorais;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nomeação de assistentes espirituais para cada comunidade de sua Província; </a:t>
            </a:r>
          </a:p>
          <a:p>
            <a:pPr algn="just"/>
            <a:r>
              <a:rPr lang="pt-BR" sz="2000" dirty="0">
                <a:solidFill>
                  <a:srgbClr val="FFFF00"/>
                </a:solidFill>
              </a:rPr>
              <a:t>- disponibilidade para comunidades ou pessoas com necessidades especiais. </a:t>
            </a:r>
          </a:p>
        </p:txBody>
      </p:sp>
      <p:pic>
        <p:nvPicPr>
          <p:cNvPr id="4" name="Picture 4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902" y="4152963"/>
            <a:ext cx="1928812" cy="2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546" y="192439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2351304"/>
            <a:ext cx="7650018" cy="390157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4. Os Superiores Maiores podem exercer as suas funções, pessoalmente ou através de um Delegado. </a:t>
            </a:r>
          </a:p>
          <a:p>
            <a:pPr algn="just"/>
            <a:r>
              <a:rPr lang="pt-BR" dirty="0"/>
              <a:t>5. Os Superiores Maiores dos Carmelitas Descalços são </a:t>
            </a:r>
            <a:r>
              <a:rPr lang="pt-BR" b="1" u="sng" dirty="0"/>
              <a:t>responsáveis pela qualidade da assistência espiritual e pastoral</a:t>
            </a:r>
            <a:r>
              <a:rPr lang="pt-BR" dirty="0"/>
              <a:t>, mesmo nos casos em que o assistente espiritual nomeado não seja um frade da Ordem. </a:t>
            </a:r>
          </a:p>
          <a:p>
            <a:pPr algn="just"/>
            <a:r>
              <a:rPr lang="pt-BR" dirty="0"/>
              <a:t>6. Uma das principais responsabilidades dos Superiores Maiores é a </a:t>
            </a:r>
            <a:r>
              <a:rPr lang="pt-BR" b="1" u="sng" dirty="0"/>
              <a:t>formação de seus próprios religiosos com relação à natureza e a finalidade da OCDS, e a preparação específica dos futuros Assistentes</a:t>
            </a:r>
            <a:r>
              <a:rPr lang="pt-BR" dirty="0"/>
              <a:t>, para que eles se tornem pessoas competentes e apropriadas às suas </a:t>
            </a:r>
            <a:r>
              <a:rPr lang="pt-BR" dirty="0" err="1"/>
              <a:t>missiões</a:t>
            </a:r>
            <a:r>
              <a:rPr lang="pt-BR" sz="800" u="sng" dirty="0"/>
              <a:t>[9]</a:t>
            </a:r>
            <a:r>
              <a:rPr lang="pt-BR" dirty="0"/>
              <a:t>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Padre Geral, Provincial e Delegados</a:t>
            </a:r>
            <a:endParaRPr lang="pt-BR" dirty="0"/>
          </a:p>
        </p:txBody>
      </p:sp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840" y="2500439"/>
            <a:ext cx="1647318" cy="142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frei alzinir debast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1" y="4190048"/>
            <a:ext cx="1228637" cy="14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4.bp.blogspot.com/-dCQzRsqiuds/SCnE7AzztzI/AAAAAAAACZE/LGSIFjcBICs/s320/Imagem%2B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121" y="2391644"/>
            <a:ext cx="1153037" cy="15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10514121" y="4190048"/>
            <a:ext cx="1232911" cy="165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40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9985" y="2526117"/>
            <a:ext cx="7851724" cy="3438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1. O Superior Geral exerce sua autoridade e assistência pastoral em união à OCDS na sua totalidade. </a:t>
            </a:r>
          </a:p>
          <a:p>
            <a:pPr marL="0" indent="0">
              <a:buNone/>
            </a:pPr>
            <a:r>
              <a:rPr lang="pt-BR" dirty="0"/>
              <a:t>2. Compete especialmente ao P. Geral e ao Definidor Geral: </a:t>
            </a:r>
          </a:p>
          <a:p>
            <a:pPr marL="0" indent="0">
              <a:buNone/>
            </a:pPr>
            <a:r>
              <a:rPr lang="pt-BR" dirty="0"/>
              <a:t>- manter relações com a Santa Sé no que diz respeito aos textos legais ou litúrgicos que exigem a aprovação da Santa Sé; </a:t>
            </a:r>
          </a:p>
          <a:p>
            <a:pPr marL="0" indent="0">
              <a:buNone/>
            </a:pPr>
            <a:r>
              <a:rPr lang="pt-BR" dirty="0"/>
              <a:t>- aprovar os Estatutos Provinciais para cada Província, incluindo as normas dos programas de formação; </a:t>
            </a:r>
          </a:p>
          <a:p>
            <a:pPr marL="0" indent="0">
              <a:buNone/>
            </a:pPr>
            <a:r>
              <a:rPr lang="pt-BR" dirty="0"/>
              <a:t>- aprovar os Estatutos Nacionais para os países que têm mais de uma Província, se estas Províncias formam um Conselho Nacional.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4000" dirty="0"/>
              <a:t>Padre Geral</a:t>
            </a:r>
          </a:p>
        </p:txBody>
      </p:sp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37" y="3249979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41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3030" y="2405093"/>
            <a:ext cx="7838276" cy="34384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1. O Superior Geral cumpre o seu papel para com a OCDS de acordo com: </a:t>
            </a:r>
          </a:p>
          <a:p>
            <a:pPr marL="0" indent="0">
              <a:buNone/>
            </a:pPr>
            <a:r>
              <a:rPr lang="pt-BR" dirty="0"/>
              <a:t>- a lei universal da Igreja, </a:t>
            </a:r>
          </a:p>
          <a:p>
            <a:pPr marL="0" indent="0">
              <a:buNone/>
            </a:pPr>
            <a:r>
              <a:rPr lang="pt-BR" dirty="0"/>
              <a:t>- as Constituições dos frades, </a:t>
            </a:r>
          </a:p>
          <a:p>
            <a:pPr marL="0" indent="0">
              <a:buNone/>
            </a:pPr>
            <a:r>
              <a:rPr lang="pt-BR" dirty="0"/>
              <a:t>- e o pleno respeito às Constituições da OCDS. </a:t>
            </a:r>
          </a:p>
          <a:p>
            <a:pPr marL="0" indent="0">
              <a:buNone/>
            </a:pPr>
            <a:r>
              <a:rPr lang="pt-BR" dirty="0"/>
              <a:t>2. Tem todos os poderes para estabelecer, visitar e conhecer as comunidades locais da OCDS. </a:t>
            </a:r>
          </a:p>
          <a:p>
            <a:pPr marL="0" indent="0">
              <a:buNone/>
            </a:pPr>
            <a:r>
              <a:rPr lang="pt-BR" dirty="0"/>
              <a:t>3. Em relação com a Ordem, ele é responsável pela nomeação do Delegado Geral da OCDS, que, sob a sua autoridade, se encarrega de todos os assuntos relacionados ao serviço da Ordem Secular. 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Padre Geral</a:t>
            </a:r>
          </a:p>
        </p:txBody>
      </p:sp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37" y="2967591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01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8558" y="128434"/>
            <a:ext cx="8774579" cy="1349392"/>
          </a:xfrm>
        </p:spPr>
        <p:txBody>
          <a:bodyPr/>
          <a:lstStyle/>
          <a:p>
            <a:r>
              <a:rPr lang="pt-BR"/>
              <a:t>Assistência Pastoral à OCDS</a:t>
            </a:r>
            <a:br>
              <a:rPr lang="pt-BR"/>
            </a:br>
            <a:r>
              <a:rPr lang="pt-BR" sz="3600"/>
              <a:t>Delegado Geral</a:t>
            </a:r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66134" y="2391644"/>
            <a:ext cx="8214795" cy="34384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1. O Delegado Geral deve informar o P. Geral e a própria Ordem (frades, freiras e seculares) sobre a vida e as atividades dos OCDS. </a:t>
            </a:r>
          </a:p>
          <a:p>
            <a:pPr marL="0" indent="0">
              <a:buNone/>
            </a:pPr>
            <a:r>
              <a:rPr lang="pt-BR" dirty="0"/>
              <a:t>2. Ele também se encarrega dos assuntos que interessam ao serviço de assistência prestado pela Ordem à OCDS, se </a:t>
            </a:r>
            <a:r>
              <a:rPr lang="pt-BR" dirty="0" err="1"/>
              <a:t>reune</a:t>
            </a:r>
            <a:r>
              <a:rPr lang="pt-BR" dirty="0"/>
              <a:t> com as comunidades locais, mantendo contato constante e fraterno com os Assistentes da Ordem. </a:t>
            </a:r>
          </a:p>
          <a:p>
            <a:pPr marL="0" indent="0">
              <a:buNone/>
            </a:pPr>
            <a:r>
              <a:rPr lang="pt-BR" dirty="0"/>
              <a:t>3. O Delegado Geral é responsável pelas comunidades da OCDS que se encontram em territórios fora das </a:t>
            </a:r>
            <a:r>
              <a:rPr lang="pt-BR" dirty="0" err="1"/>
              <a:t>juridições</a:t>
            </a:r>
            <a:r>
              <a:rPr lang="pt-BR" dirty="0"/>
              <a:t> estabelecidas. </a:t>
            </a:r>
          </a:p>
        </p:txBody>
      </p:sp>
      <p:pic>
        <p:nvPicPr>
          <p:cNvPr id="6" name="Picture 6" descr="http://4.bp.blogspot.com/-dCQzRsqiuds/SCnE7AzztzI/AAAAAAAACZE/LGSIFjcBICs/s320/Imagem%2B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30" y="2512668"/>
            <a:ext cx="2012170" cy="268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8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8774579" cy="41554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sz="2400" b="1" dirty="0"/>
              <a:t>Art. 9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Os provinciais assumem as suas responsabilidades para com a OCDS no território de sua jurisdição. </a:t>
            </a:r>
          </a:p>
          <a:p>
            <a:pPr marL="0" indent="0">
              <a:buNone/>
            </a:pPr>
            <a:r>
              <a:rPr lang="pt-BR" sz="2400" b="1" dirty="0"/>
              <a:t>Art. 10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É de sua competência específica: </a:t>
            </a:r>
          </a:p>
          <a:p>
            <a:pPr marL="0" indent="0">
              <a:buNone/>
            </a:pPr>
            <a:r>
              <a:rPr lang="pt-BR" sz="2400" dirty="0"/>
              <a:t>- garantir a assistência espiritual às comunidades locais, pela nomeação de assistentes; </a:t>
            </a:r>
          </a:p>
          <a:p>
            <a:pPr marL="0" indent="0">
              <a:buNone/>
            </a:pPr>
            <a:r>
              <a:rPr lang="pt-BR" sz="2400" dirty="0"/>
              <a:t>- animar espiritualmente, visitar e se reunir com as comunidades locais de sua jurisdição; </a:t>
            </a:r>
          </a:p>
          <a:p>
            <a:pPr marL="0" indent="0">
              <a:buNone/>
            </a:pPr>
            <a:r>
              <a:rPr lang="pt-BR" sz="2400" dirty="0"/>
              <a:t>- manter-se informado sobre a assistência espiritual prestada à OCDS. </a:t>
            </a:r>
          </a:p>
          <a:p>
            <a:pPr marL="0" indent="0">
              <a:buNone/>
            </a:pPr>
            <a:r>
              <a:rPr lang="pt-BR" sz="2400" b="1" dirty="0"/>
              <a:t>Art. 11 </a:t>
            </a:r>
            <a:endParaRPr lang="pt-BR" sz="2400" dirty="0"/>
          </a:p>
          <a:p>
            <a:pPr marL="0" indent="0">
              <a:buNone/>
            </a:pPr>
            <a:r>
              <a:rPr lang="pt-BR" sz="2400" dirty="0"/>
              <a:t>O Provincial e seu Conselho são responsáveis pela nomeação do delegado para a OCDS em sua Província e devem comunicá-la ao Centro da Ordem</a:t>
            </a:r>
            <a:r>
              <a:rPr lang="pt-BR" sz="2400" b="1" u="sng" dirty="0"/>
              <a:t>[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Padre Provincial</a:t>
            </a:r>
          </a:p>
        </p:txBody>
      </p:sp>
      <p:pic>
        <p:nvPicPr>
          <p:cNvPr id="5" name="Picture 4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113" y="2845961"/>
            <a:ext cx="1928812" cy="2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39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8774579" cy="41554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Art. 12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Os Delegados Provinciais OCDS oferecem os seus serviços ao Conselho Provincial da OCDS, se preocupando com a assistência espiritual das comunidades sob sua jurisdição. </a:t>
            </a:r>
          </a:p>
          <a:p>
            <a:pPr marL="0" indent="0">
              <a:buNone/>
            </a:pPr>
            <a:r>
              <a:rPr lang="pt-BR" dirty="0"/>
              <a:t>2. O Delegado Provincial cumpre sua responsabilidade para com a OCDS e com a sua Província: </a:t>
            </a:r>
          </a:p>
          <a:p>
            <a:pPr marL="0" indent="0">
              <a:buNone/>
            </a:pPr>
            <a:r>
              <a:rPr lang="pt-BR" dirty="0"/>
              <a:t>- ao colaborar com o Conselho Provincial da OCDS na tarefa de animação espiritual e apostólica dos Carmelitas Seculares para o serviço da Igreja e da sociedade da Província, especialmente na formação de animadores e encarregados pela formação; </a:t>
            </a:r>
          </a:p>
          <a:p>
            <a:pPr marL="0" indent="0">
              <a:buNone/>
            </a:pPr>
            <a:r>
              <a:rPr lang="pt-BR" dirty="0"/>
              <a:t>- ao preocupar-se com as visitas pastorais às comunidades locais da OCDS; </a:t>
            </a:r>
          </a:p>
          <a:p>
            <a:pPr marL="0" indent="0">
              <a:buNone/>
            </a:pPr>
            <a:r>
              <a:rPr lang="pt-BR" dirty="0"/>
              <a:t>- ao coordenar, em nível regional, o serviço de assistência espiritual, a formação de Assistentes, e a união fraterna entre eles; </a:t>
            </a:r>
          </a:p>
          <a:p>
            <a:pPr marL="0" indent="0">
              <a:buNone/>
            </a:pPr>
            <a:r>
              <a:rPr lang="pt-BR" dirty="0"/>
              <a:t>- ao promover o interesse dos frades de sua Província pela OCDS.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Delegado Provincial</a:t>
            </a:r>
          </a:p>
        </p:txBody>
      </p:sp>
      <p:pic>
        <p:nvPicPr>
          <p:cNvPr id="5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9332259" y="2399541"/>
            <a:ext cx="2387879" cy="32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12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2114962"/>
            <a:ext cx="8214795" cy="4155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Art. 13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O Delegado provincial deve informar ao Superior Maior e à Província (frades, monjas e seculares) sobre a vida e as atividades da OCDS na sua Província. </a:t>
            </a:r>
          </a:p>
          <a:p>
            <a:pPr marL="0" indent="0">
              <a:buNone/>
            </a:pPr>
            <a:r>
              <a:rPr lang="pt-BR" dirty="0"/>
              <a:t>2. Ele também tratará os assuntos relativos ao serviço da assistência prestada à OCDS pela Província, encontrará as comunidades locais e terá contato fraterno com os Assistentes locais.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Delegado Provincial</a:t>
            </a:r>
          </a:p>
        </p:txBody>
      </p:sp>
      <p:pic>
        <p:nvPicPr>
          <p:cNvPr id="5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9332259" y="2399541"/>
            <a:ext cx="2387879" cy="320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38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9" y="1926704"/>
            <a:ext cx="7192818" cy="41554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Art. 14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O </a:t>
            </a:r>
            <a:r>
              <a:rPr lang="pt-BR" dirty="0" err="1"/>
              <a:t>Assitente</a:t>
            </a:r>
            <a:r>
              <a:rPr lang="pt-BR" dirty="0"/>
              <a:t> spiritual é uma pessoa designada pelo Superior maior competente, para responder por esse serviço junto de uma comunidade específica da OCDS. </a:t>
            </a:r>
          </a:p>
          <a:p>
            <a:pPr marL="0" indent="0">
              <a:buNone/>
            </a:pPr>
            <a:r>
              <a:rPr lang="pt-BR" dirty="0"/>
              <a:t>2. A fim de testemunhar a espiritualidade do Carmelo e a afeição fraterna de um religioso para com os Carmelitas Seculares, e de ser um vínculo de comunhão entre a Ordem e a OCDS, o Assistente religioso deverá ser de preferência um frade Carmelita Descalço.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Assistente Espiritual</a:t>
            </a:r>
          </a:p>
        </p:txBody>
      </p:sp>
      <p:pic>
        <p:nvPicPr>
          <p:cNvPr id="5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8822398" y="1926704"/>
            <a:ext cx="1325562" cy="178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imagem pode conter: 4 pesso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39" t="23137" r="38872" b="53529"/>
          <a:stretch/>
        </p:blipFill>
        <p:spPr bwMode="auto">
          <a:xfrm>
            <a:off x="8951172" y="4004425"/>
            <a:ext cx="1196788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 imagem pode conter: 1 pessoa, sorrindo, em pé e área inter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3" t="23530" r="46427" b="54706"/>
          <a:stretch/>
        </p:blipFill>
        <p:spPr bwMode="auto">
          <a:xfrm>
            <a:off x="10368804" y="2193499"/>
            <a:ext cx="1304364" cy="149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frei rafael santamari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t="58391" r="52146" b="23055"/>
          <a:stretch/>
        </p:blipFill>
        <p:spPr bwMode="auto">
          <a:xfrm>
            <a:off x="10368804" y="4004425"/>
            <a:ext cx="1104900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985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9223324" cy="41554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Art. 15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A principal missão do Assistente consiste em motivar um conhecimento sempre mais profundo da espiritualidade carmelitana, e cooperar na formação inicial e contínua da OCDS. </a:t>
            </a:r>
          </a:p>
          <a:p>
            <a:pPr marL="0" indent="0">
              <a:buNone/>
            </a:pPr>
            <a:r>
              <a:rPr lang="pt-BR" dirty="0"/>
              <a:t>2. No Conselho da comunidade e na época das eleições da comunidade, o assistente respeitará as responsabilidades e o papel dos Carmelitas Seculares, dando-lhes prioridade no que diz respeito à condução, coordenação e animação da comunidade. </a:t>
            </a:r>
          </a:p>
          <a:p>
            <a:pPr marL="0" indent="0">
              <a:buNone/>
            </a:pPr>
            <a:r>
              <a:rPr lang="pt-BR" dirty="0"/>
              <a:t>3. O assistente, quando convidado pelo Conselho, participará ativamente das discussões e decisões tomadas pelo Conselho ou pelo Capítulo. </a:t>
            </a:r>
          </a:p>
          <a:p>
            <a:pPr marL="0" indent="0">
              <a:buNone/>
            </a:pPr>
            <a:r>
              <a:rPr lang="pt-BR" dirty="0"/>
              <a:t>4. O assistente é especialmente responsável pela animação das celebrações litúrgicas e reflexões espirituais durante as reuniões do conselho ou da comunidade.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Assistente Espiritual</a:t>
            </a:r>
          </a:p>
        </p:txBody>
      </p:sp>
    </p:spTree>
    <p:extLst>
      <p:ext uri="{BB962C8B-B14F-4D97-AF65-F5344CB8AC3E}">
        <p14:creationId xmlns:p14="http://schemas.microsoft.com/office/powerpoint/2010/main" val="558586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42" y="157787"/>
            <a:ext cx="8774579" cy="1349392"/>
          </a:xfrm>
        </p:spPr>
        <p:txBody>
          <a:bodyPr/>
          <a:lstStyle/>
          <a:p>
            <a:r>
              <a:rPr lang="pt-BR" dirty="0"/>
              <a:t>Programa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Padre Geral e Delegado Geral</a:t>
            </a:r>
          </a:p>
          <a:p>
            <a:r>
              <a:rPr lang="pt-BR" dirty="0"/>
              <a:t>Padre Provincial e Delegado Provincial</a:t>
            </a:r>
          </a:p>
          <a:p>
            <a:r>
              <a:rPr lang="pt-BR" dirty="0"/>
              <a:t>Assistente da Comunidade</a:t>
            </a:r>
          </a:p>
        </p:txBody>
      </p:sp>
      <p:pic>
        <p:nvPicPr>
          <p:cNvPr id="1026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96" y="1912121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frei alzinir debastia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77" y="4053665"/>
            <a:ext cx="1928812" cy="23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dCQzRsqiuds/SCnE7AzztzI/AAAAAAAACZE/LGSIFjcBICs/s320/Imagem%2B1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540" y="1926280"/>
            <a:ext cx="1471805" cy="19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9528540" y="4062272"/>
            <a:ext cx="1562100" cy="2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069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10784406" cy="41554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b="1" dirty="0"/>
              <a:t>Art. 16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O Assistente é nomeado pelo Superior maior competente, após consulta ao conselho da comunidade em questão. </a:t>
            </a:r>
          </a:p>
          <a:p>
            <a:pPr marL="0" indent="0">
              <a:buNone/>
            </a:pPr>
            <a:r>
              <a:rPr lang="pt-BR" dirty="0"/>
              <a:t>2. A nomeação do Assistente se faz por escrito e por um determinado tempo. </a:t>
            </a:r>
          </a:p>
          <a:p>
            <a:pPr marL="0" indent="0">
              <a:buNone/>
            </a:pPr>
            <a:r>
              <a:rPr lang="pt-BR" dirty="0"/>
              <a:t>3. Quando não for possível garantir à comunidade que o Assistente espiritual seja um membro da Ordem, o Superior maior competente pode confiar a </a:t>
            </a:r>
            <a:r>
              <a:rPr lang="pt-BR" dirty="0" err="1"/>
              <a:t>assitência</a:t>
            </a:r>
            <a:r>
              <a:rPr lang="pt-BR" dirty="0"/>
              <a:t> espiritual a: </a:t>
            </a:r>
          </a:p>
          <a:p>
            <a:pPr marL="0" indent="0">
              <a:buNone/>
            </a:pPr>
            <a:r>
              <a:rPr lang="pt-BR" dirty="0"/>
              <a:t>- um religioso de outra Instituição carmelitana; </a:t>
            </a:r>
          </a:p>
          <a:p>
            <a:pPr marL="0" indent="0">
              <a:buNone/>
            </a:pPr>
            <a:r>
              <a:rPr lang="pt-BR" dirty="0"/>
              <a:t>- um padre que seja membro da Ordem Secular, especialmente preparado para esse </a:t>
            </a:r>
            <a:r>
              <a:rPr lang="pt-BR" dirty="0" err="1"/>
              <a:t>seviço</a:t>
            </a:r>
            <a:r>
              <a:rPr lang="pt-BR" dirty="0"/>
              <a:t>; </a:t>
            </a:r>
          </a:p>
          <a:p>
            <a:pPr marL="0" indent="0">
              <a:buNone/>
            </a:pPr>
            <a:r>
              <a:rPr lang="pt-BR" dirty="0"/>
              <a:t>- qualquer padre diocesano ou religioso que, não sendo Carmelita, seja especialmente preparado para esse serviço.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Assistente Espiritual</a:t>
            </a:r>
          </a:p>
        </p:txBody>
      </p:sp>
    </p:spTree>
    <p:extLst>
      <p:ext uri="{BB962C8B-B14F-4D97-AF65-F5344CB8AC3E}">
        <p14:creationId xmlns:p14="http://schemas.microsoft.com/office/powerpoint/2010/main" val="4170078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10784406" cy="41554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/>
              <a:t>Art. 17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O Assistente local é encarregado de promover a comunhão no interior da Comunidade, e também entre a Comunidade e a Província. Em conjunto com o Provincial e o Delegado Provincial, o assistente cuida para que haja entre os religiosos e as comunidades seculares uma verdadeira vida de união. Ele se empenha em promover a presença ativa da comunidade na Igreja e na sociedade. </a:t>
            </a:r>
          </a:p>
          <a:p>
            <a:pPr marL="0" indent="0">
              <a:buNone/>
            </a:pPr>
            <a:r>
              <a:rPr lang="pt-BR" b="1" dirty="0"/>
              <a:t>Art. 18 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1. O Assistente local assume a importante responsabilidade de colaborar com o Conselho da comunidade, e mais especialmente com o encarregado pela formação, para a formação dos candidatos. O conselho pode convidar o Assistente local para dar seu parecer sobre cada um dos candidatos nas diferentes etapas da sua formação. </a:t>
            </a:r>
          </a:p>
          <a:p>
            <a:pPr marL="0" indent="0">
              <a:buNone/>
            </a:pPr>
            <a:r>
              <a:rPr lang="pt-BR" dirty="0"/>
              <a:t>2. O Conselho pode solicitar ao Assistente de conversar com os irmãos e irmãs que estão em dificuldades, ou que desejam retirar-se da comunidade, ou que o comportamento mostra-se em séria contradição com as Constituições. 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Assistente Espiritual</a:t>
            </a:r>
          </a:p>
        </p:txBody>
      </p:sp>
    </p:spTree>
    <p:extLst>
      <p:ext uri="{BB962C8B-B14F-4D97-AF65-F5344CB8AC3E}">
        <p14:creationId xmlns:p14="http://schemas.microsoft.com/office/powerpoint/2010/main" val="923577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8558" y="1926704"/>
            <a:ext cx="10784406" cy="41554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/>
              <a:t>Ao mesmo tempo, dirijo uma palavra de agradecimento aos Provinciais, aos Delegados provinciais para a OCDS e aos Assistentes das Comunidades: vosso ministério é importante enquanto ajuda, ao reconhecer a dignidade dos leigos da Ordem, chamados a viver a mesma vocação à santidade segundo o carisma do Carmelo </a:t>
            </a:r>
            <a:r>
              <a:rPr lang="pt-BR" dirty="0" err="1"/>
              <a:t>Teresiano</a:t>
            </a:r>
            <a:r>
              <a:rPr lang="pt-BR" dirty="0"/>
              <a:t> em meio ao mundo.</a:t>
            </a:r>
            <a:endParaRPr lang="pt-BR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  <a:br>
              <a:rPr lang="pt-BR" dirty="0"/>
            </a:br>
            <a:r>
              <a:rPr lang="pt-BR" sz="3600" dirty="0"/>
              <a:t>Carta do Padre Geral - 2016</a:t>
            </a:r>
          </a:p>
        </p:txBody>
      </p:sp>
    </p:spTree>
    <p:extLst>
      <p:ext uri="{BB962C8B-B14F-4D97-AF65-F5344CB8AC3E}">
        <p14:creationId xmlns:p14="http://schemas.microsoft.com/office/powerpoint/2010/main" val="330610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558" y="204634"/>
            <a:ext cx="8774579" cy="1349392"/>
          </a:xfrm>
        </p:spPr>
        <p:txBody>
          <a:bodyPr/>
          <a:lstStyle/>
          <a:p>
            <a:r>
              <a:rPr lang="pt-BR" dirty="0"/>
              <a:t>Constituições</a:t>
            </a:r>
            <a:br>
              <a:rPr lang="pt-BR" dirty="0"/>
            </a:br>
            <a:r>
              <a:rPr lang="pt-BR" sz="3600" dirty="0"/>
              <a:t>Padre Geral e Delegado Geral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8558" y="2062940"/>
            <a:ext cx="8774579" cy="3438451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37. A Ordem Secular de Nossa Senhora do Monte Carmelo e Santa Teresa de Jesus é uma associação de fiéis e parte integrante da Ordem dos Carmelitas Descalços </a:t>
            </a:r>
          </a:p>
          <a:p>
            <a:r>
              <a:rPr lang="pt-BR" dirty="0"/>
              <a:t>40. A Ordem Secular se estrutura basicamente na comunidade local como um sinal visível da Igreja. </a:t>
            </a:r>
          </a:p>
          <a:p>
            <a:r>
              <a:rPr lang="pt-BR" dirty="0"/>
              <a:t>41. A Ordem Secular depende juridicamente dos frades carmelitas descalços[66]. </a:t>
            </a:r>
          </a:p>
          <a:p>
            <a:r>
              <a:rPr lang="pt-BR" dirty="0"/>
              <a:t>48. O Superior Geral, o Superior Provincial e o Conselho da comunidade são os superiores legítimos da Ordem Secular. </a:t>
            </a:r>
          </a:p>
        </p:txBody>
      </p:sp>
    </p:spTree>
    <p:extLst>
      <p:ext uri="{BB962C8B-B14F-4D97-AF65-F5344CB8AC3E}">
        <p14:creationId xmlns:p14="http://schemas.microsoft.com/office/powerpoint/2010/main" val="18626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82544" y="2295415"/>
            <a:ext cx="7786539" cy="3438451"/>
          </a:xfrm>
        </p:spPr>
        <p:txBody>
          <a:bodyPr>
            <a:normAutofit/>
          </a:bodyPr>
          <a:lstStyle/>
          <a:p>
            <a:r>
              <a:rPr lang="pt-BR" dirty="0"/>
              <a:t>41. O Superior Geral </a:t>
            </a:r>
          </a:p>
          <a:p>
            <a:pPr lvl="1"/>
            <a:r>
              <a:rPr lang="pt-BR" dirty="0"/>
              <a:t>estabelece as comunidades locais</a:t>
            </a:r>
          </a:p>
          <a:p>
            <a:pPr lvl="1"/>
            <a:r>
              <a:rPr lang="pt-BR" dirty="0"/>
              <a:t>realiza as visitas pastorais</a:t>
            </a:r>
          </a:p>
          <a:p>
            <a:pPr lvl="1"/>
            <a:r>
              <a:rPr lang="pt-BR" dirty="0"/>
              <a:t>pode dispensar, em casos particulares, das Constituições e dos Estatutos e conceder exceções</a:t>
            </a:r>
          </a:p>
          <a:p>
            <a:pPr lvl="1"/>
            <a:r>
              <a:rPr lang="pt-BR" dirty="0"/>
              <a:t>tem a autoridade para resolver os casos que não estão contemplados nesta legislação e que não puderam ser resolvidos pelas autoridades locais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558" y="270644"/>
            <a:ext cx="8774579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Constituições</a:t>
            </a:r>
            <a:br>
              <a:rPr lang="pt-BR" dirty="0"/>
            </a:br>
            <a:r>
              <a:rPr lang="pt-BR" sz="3600" dirty="0"/>
              <a:t>Padre Geral e Delegado Geral</a:t>
            </a:r>
          </a:p>
        </p:txBody>
      </p:sp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21" y="2786802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9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8558" y="2500802"/>
            <a:ext cx="7833035" cy="3438451"/>
          </a:xfrm>
        </p:spPr>
        <p:txBody>
          <a:bodyPr>
            <a:normAutofit/>
          </a:bodyPr>
          <a:lstStyle/>
          <a:p>
            <a:r>
              <a:rPr lang="pt-BR" dirty="0"/>
              <a:t>41. Assiste ao Superior Geral um Delegado Geral, cujas responsabilidades são</a:t>
            </a:r>
          </a:p>
          <a:p>
            <a:pPr lvl="1"/>
            <a:r>
              <a:rPr lang="pt-BR" dirty="0"/>
              <a:t>favorecer as relações recíprocas entre os religiosos e os seculares</a:t>
            </a:r>
          </a:p>
          <a:p>
            <a:pPr lvl="1"/>
            <a:r>
              <a:rPr lang="pt-BR" dirty="0"/>
              <a:t>manter contato com os Delegados Provinciais e os Assistentes de cada comunidade, de tal modo que possam ser assegurados a finalidade e o bom andamento da Ordem Secular.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8558" y="270644"/>
            <a:ext cx="8774579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Constituições</a:t>
            </a:r>
            <a:br>
              <a:rPr lang="pt-BR" dirty="0"/>
            </a:br>
            <a:r>
              <a:rPr lang="pt-BR" sz="3600" dirty="0"/>
              <a:t>Padre Geral e Delegado Geral</a:t>
            </a:r>
          </a:p>
        </p:txBody>
      </p:sp>
      <p:pic>
        <p:nvPicPr>
          <p:cNvPr id="5" name="Picture 2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786" y="2062940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4.bp.blogspot.com/-dCQzRsqiuds/SCnE7AzztzI/AAAAAAAACZE/LGSIFjcBICs/s320/Imagem%2B1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137" y="4220028"/>
            <a:ext cx="1661236" cy="22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1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8558" y="2341909"/>
            <a:ext cx="8266988" cy="343845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43. O Superior Provincial, normalmente ajudado pelo Delegado Provincial, é o Superior da Ordem Secular dentro de seu território[69]. </a:t>
            </a:r>
          </a:p>
          <a:p>
            <a:pPr lvl="1"/>
            <a:r>
              <a:rPr lang="pt-BR" dirty="0"/>
              <a:t>É o responsável pelo bom andamento da Ordem Secular no âmbito da sua circunscrição</a:t>
            </a:r>
          </a:p>
          <a:p>
            <a:pPr lvl="1"/>
            <a:r>
              <a:rPr lang="pt-BR" dirty="0"/>
              <a:t>Deve visitar as comunidades sob sua jurisdição</a:t>
            </a:r>
          </a:p>
          <a:p>
            <a:pPr lvl="1"/>
            <a:r>
              <a:rPr lang="pt-BR" dirty="0"/>
              <a:t>Nomear seus Assistentes, depois de ter ouvido o Conselho das mesmas[70]</a:t>
            </a:r>
          </a:p>
          <a:p>
            <a:pPr lvl="1"/>
            <a:r>
              <a:rPr lang="pt-BR" dirty="0"/>
              <a:t>A ele se recorre primeiramente quando surgem conflitos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8558" y="212452"/>
            <a:ext cx="8774579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Constituições</a:t>
            </a:r>
            <a:br>
              <a:rPr lang="pt-BR" dirty="0"/>
            </a:br>
            <a:r>
              <a:rPr lang="pt-BR" sz="3600" dirty="0"/>
              <a:t>Padre Provincial e Delegado Provincial</a:t>
            </a:r>
          </a:p>
        </p:txBody>
      </p:sp>
      <p:pic>
        <p:nvPicPr>
          <p:cNvPr id="5" name="Picture 4" descr="Resultado de imagem para frei alzinir debastia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94" y="1888444"/>
            <a:ext cx="1576015" cy="18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A imagem pode conter: 4 pesso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7" t="19778" r="19600" b="49604"/>
          <a:stretch/>
        </p:blipFill>
        <p:spPr bwMode="auto">
          <a:xfrm>
            <a:off x="9705694" y="4061134"/>
            <a:ext cx="1562100" cy="2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91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8558" y="2062940"/>
            <a:ext cx="9863313" cy="4088478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44. O Assistente espiritual de cada comunidade</a:t>
            </a:r>
          </a:p>
          <a:p>
            <a:pPr lvl="1"/>
            <a:r>
              <a:rPr lang="pt-BR" dirty="0"/>
              <a:t>é ordinariamente um frade da Ordem.</a:t>
            </a:r>
          </a:p>
          <a:p>
            <a:pPr lvl="1"/>
            <a:r>
              <a:rPr lang="pt-BR" dirty="0"/>
              <a:t>seu dever é dar assistência espiritual à comunidade e acompanhá-la em sua vocação para que possa corresponder devidamente a ela</a:t>
            </a:r>
          </a:p>
          <a:p>
            <a:pPr lvl="1"/>
            <a:r>
              <a:rPr lang="pt-BR" dirty="0"/>
              <a:t>também procurará favorecer a solidariedade entre a comunidade laical e os frades e monjas da Ordem</a:t>
            </a:r>
          </a:p>
          <a:p>
            <a:pPr lvl="1"/>
            <a:r>
              <a:rPr lang="pt-BR" dirty="0"/>
              <a:t>convidado pelo Conselho da comunidade, poderá participar de suas reuniões, porém sem direito a voto</a:t>
            </a:r>
          </a:p>
          <a:p>
            <a:pPr lvl="1"/>
            <a:r>
              <a:rPr lang="pt-BR" dirty="0"/>
              <a:t>estará disponível para entrevistar os candidatos nas diferentes etapas da formação. O Conselho poderá consultá-lo sobre a capacidade do candidato para assumir a responsabilidade da vocação da Ordem Secular</a:t>
            </a:r>
          </a:p>
          <a:p>
            <a:pPr lvl="1"/>
            <a:r>
              <a:rPr lang="pt-BR" dirty="0"/>
              <a:t>apoiará a formação da comunidade assistindo ao encarregado da formação. Todavia, ele não pode ser o encarregado da formação</a:t>
            </a:r>
          </a:p>
          <a:p>
            <a:pPr lvl="1"/>
            <a:r>
              <a:rPr lang="pt-BR" dirty="0"/>
              <a:t>o Assistente espiritual deve conhecer bem a espiritualidade carmelitana e estar bem informado sobre os ensinamentos da Igreja acerca do papel dos leigos </a:t>
            </a:r>
          </a:p>
          <a:p>
            <a:r>
              <a:rPr lang="pt-BR" dirty="0"/>
              <a:t>Só o Superior Geral da Ordem, nas circunscrições nas quais não houver frades, ou o Provincial dentro de sua jurisdição, podem designar como Assistente alguém que não seja frade da Ordem, sempre com a permissão de seu legítimo superior. 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8558" y="253381"/>
            <a:ext cx="8774579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Constituições</a:t>
            </a:r>
            <a:br>
              <a:rPr lang="pt-BR" dirty="0"/>
            </a:br>
            <a:r>
              <a:rPr lang="pt-BR" sz="3600" dirty="0"/>
              <a:t>Assistente da comunidade</a:t>
            </a:r>
          </a:p>
        </p:txBody>
      </p:sp>
    </p:spTree>
    <p:extLst>
      <p:ext uri="{BB962C8B-B14F-4D97-AF65-F5344CB8AC3E}">
        <p14:creationId xmlns:p14="http://schemas.microsoft.com/office/powerpoint/2010/main" val="99894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Não fala nos Superiores e seus Delegados</a:t>
            </a:r>
          </a:p>
          <a:p>
            <a:r>
              <a:rPr lang="pt-BR" dirty="0"/>
              <a:t>Sobre o Assistente:</a:t>
            </a:r>
          </a:p>
          <a:p>
            <a:pPr lvl="1"/>
            <a:r>
              <a:rPr lang="pt-BR" dirty="0"/>
              <a:t>10. A Comunidade, o Conselho, o Formador, os que ministram aulas (colaboradores na formação) e o assistente da comunidade devem estar dispostos a ajudar os novos membros da comunidade pelo exemplo direção. E os novos membros devem estar intelectual e pessoalmente abertos aos novos caminhos da vida espiritual que eles encontrarão no Carmelo</a:t>
            </a:r>
          </a:p>
          <a:p>
            <a:pPr lvl="1"/>
            <a:endParaRPr lang="pt-BR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777214" y="273651"/>
            <a:ext cx="4723042" cy="1349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Ratio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53052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Assistência Pastoral à OCDS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seculares não existem como ramo independente da Ordem. Distinto, sim, independente, não. Razão pela qual a Santa Sé confiou ao Superior Geral dos frades a faculdade de estabelecer as comunidades da Ordem Secular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8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2017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O papel do Padre Geral, do Padre Provincial, dos Delegados e dos Assistentes das Comunidades</vt:lpstr>
      <vt:lpstr>Programa</vt:lpstr>
      <vt:lpstr>Constituições Padre Geral e Delegado Geral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Assistência Pastoral à OCDS</vt:lpstr>
      <vt:lpstr>Assistência Pastoral à OCDS Geral e Provincial e Delegados</vt:lpstr>
      <vt:lpstr>Assistência Pastoral à OCDS Padre Geral, Provincial e Delegados</vt:lpstr>
      <vt:lpstr>Assistência Pastoral à OCDS Padre Geral</vt:lpstr>
      <vt:lpstr>Assistência Pastoral à OCDS Padre Geral</vt:lpstr>
      <vt:lpstr>Assistência Pastoral à OCDS Delegado Geral</vt:lpstr>
      <vt:lpstr>Assistência Pastoral à OCDS Padre Provincial</vt:lpstr>
      <vt:lpstr>Assistência Pastoral à OCDS Delegado Provincial</vt:lpstr>
      <vt:lpstr>Assistência Pastoral à OCDS Delegado Provincial</vt:lpstr>
      <vt:lpstr>Assistência Pastoral à OCDS Assistente Espiritual</vt:lpstr>
      <vt:lpstr>Assistência Pastoral à OCDS Assistente Espiritual</vt:lpstr>
      <vt:lpstr>Assistência Pastoral à OCDS Assistente Espiritual</vt:lpstr>
      <vt:lpstr>Assistência Pastoral à OCDS Assistente Espiritual</vt:lpstr>
      <vt:lpstr>Assistência Pastoral à OCDS Carta do Padre Geral - 2016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Sidnei Junior</dc:creator>
  <cp:lastModifiedBy>Sidnei Santos</cp:lastModifiedBy>
  <cp:revision>17</cp:revision>
  <dcterms:created xsi:type="dcterms:W3CDTF">2016-07-28T18:42:03Z</dcterms:created>
  <dcterms:modified xsi:type="dcterms:W3CDTF">2017-06-14T23:14:45Z</dcterms:modified>
</cp:coreProperties>
</file>