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0" autoAdjust="0"/>
    <p:restoredTop sz="77860" autoAdjust="0"/>
  </p:normalViewPr>
  <p:slideViewPr>
    <p:cSldViewPr snapToGrid="0">
      <p:cViewPr varScale="1">
        <p:scale>
          <a:sx n="56" d="100"/>
          <a:sy n="56" d="100"/>
        </p:scale>
        <p:origin x="12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D6957-7C63-4E02-8EC0-9C6DD065B015}" type="datetimeFigureOut">
              <a:rPr lang="pt-BR" smtClean="0"/>
              <a:t>09/07/2017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7D7DA-2A20-49FF-AC99-8F9DCE44DD6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921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7D7DA-2A20-49FF-AC99-8F9DCE44DD62}" type="slidenum">
              <a:rPr lang="pt-BR" smtClean="0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38352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7D7DA-2A20-49FF-AC99-8F9DCE44DD62}" type="slidenum">
              <a:rPr lang="pt-BR" smtClean="0"/>
              <a:t>18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1772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7D7DA-2A20-49FF-AC99-8F9DCE44DD62}" type="slidenum">
              <a:rPr lang="pt-BR" smtClean="0"/>
              <a:t>19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95656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7D7DA-2A20-49FF-AC99-8F9DCE44DD62}" type="slidenum">
              <a:rPr lang="pt-BR" smtClean="0"/>
              <a:t>20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78446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7D7DA-2A20-49FF-AC99-8F9DCE44DD62}" type="slidenum">
              <a:rPr lang="pt-BR" smtClean="0"/>
              <a:t>21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0587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7D7DA-2A20-49FF-AC99-8F9DCE44DD62}" type="slidenum">
              <a:rPr lang="pt-BR" smtClean="0"/>
              <a:t>22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0155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7D7DA-2A20-49FF-AC99-8F9DCE44DD62}" type="slidenum">
              <a:rPr lang="pt-BR" smtClean="0"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7057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7D7DA-2A20-49FF-AC99-8F9DCE44DD62}" type="slidenum">
              <a:rPr lang="pt-BR" smtClean="0"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2170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7D7DA-2A20-49FF-AC99-8F9DCE44DD62}" type="slidenum">
              <a:rPr lang="pt-BR" smtClean="0"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1797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7D7DA-2A20-49FF-AC99-8F9DCE44DD62}" type="slidenum">
              <a:rPr lang="pt-BR" smtClean="0"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32581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7D7DA-2A20-49FF-AC99-8F9DCE44DD62}" type="slidenum">
              <a:rPr lang="pt-BR" smtClean="0"/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4029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7D7DA-2A20-49FF-AC99-8F9DCE44DD62}" type="slidenum">
              <a:rPr lang="pt-BR" smtClean="0"/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79184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7D7DA-2A20-49FF-AC99-8F9DCE44DD62}" type="slidenum">
              <a:rPr lang="pt-BR" smtClean="0"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57925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7D7DA-2A20-49FF-AC99-8F9DCE44DD62}" type="slidenum">
              <a:rPr lang="pt-BR" smtClean="0"/>
              <a:t>17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5545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DCF2-2C82-4E48-803B-D5717B87E526}" type="datetimeFigureOut">
              <a:rPr lang="pt-BR" smtClean="0"/>
              <a:t>09/07/2017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9AA72-4A83-4E05-973A-C013AC88ACAD}" type="slidenum">
              <a:rPr lang="pt-BR" smtClean="0"/>
              <a:t>‹nº›</a:t>
            </a:fld>
            <a:endParaRPr lang="pt-BR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255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DCF2-2C82-4E48-803B-D5717B87E526}" type="datetimeFigureOut">
              <a:rPr lang="pt-BR" smtClean="0"/>
              <a:t>09/07/2017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9AA72-4A83-4E05-973A-C013AC88ACA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0238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DCF2-2C82-4E48-803B-D5717B87E526}" type="datetimeFigureOut">
              <a:rPr lang="pt-BR" smtClean="0"/>
              <a:t>09/07/2017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9AA72-4A83-4E05-973A-C013AC88ACA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7792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DCF2-2C82-4E48-803B-D5717B87E526}" type="datetimeFigureOut">
              <a:rPr lang="pt-BR" smtClean="0"/>
              <a:t>09/07/2017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9AA72-4A83-4E05-973A-C013AC88ACAD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9000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DCF2-2C82-4E48-803B-D5717B87E526}" type="datetimeFigureOut">
              <a:rPr lang="pt-BR" smtClean="0"/>
              <a:t>09/07/2017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9AA72-4A83-4E05-973A-C013AC88ACA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7805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DCF2-2C82-4E48-803B-D5717B87E526}" type="datetimeFigureOut">
              <a:rPr lang="pt-BR" smtClean="0"/>
              <a:t>09/07/2017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9AA72-4A83-4E05-973A-C013AC88ACAD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220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DCF2-2C82-4E48-803B-D5717B87E526}" type="datetimeFigureOut">
              <a:rPr lang="pt-BR" smtClean="0"/>
              <a:t>09/07/2017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9AA72-4A83-4E05-973A-C013AC88ACA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9188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DCF2-2C82-4E48-803B-D5717B87E526}" type="datetimeFigureOut">
              <a:rPr lang="pt-BR" smtClean="0"/>
              <a:t>09/07/2017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9AA72-4A83-4E05-973A-C013AC88ACA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57849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DCF2-2C82-4E48-803B-D5717B87E526}" type="datetimeFigureOut">
              <a:rPr lang="pt-BR" smtClean="0"/>
              <a:t>09/07/2017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9AA72-4A83-4E05-973A-C013AC88ACA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857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DCF2-2C82-4E48-803B-D5717B87E526}" type="datetimeFigureOut">
              <a:rPr lang="pt-BR" smtClean="0"/>
              <a:t>09/07/2017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9AA72-4A83-4E05-973A-C013AC88ACA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682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DCF2-2C82-4E48-803B-D5717B87E526}" type="datetimeFigureOut">
              <a:rPr lang="pt-BR" smtClean="0"/>
              <a:t>09/07/2017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9AA72-4A83-4E05-973A-C013AC88ACA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6192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DCF2-2C82-4E48-803B-D5717B87E526}" type="datetimeFigureOut">
              <a:rPr lang="pt-BR" smtClean="0"/>
              <a:t>09/07/2017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9AA72-4A83-4E05-973A-C013AC88ACA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9172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DCF2-2C82-4E48-803B-D5717B87E526}" type="datetimeFigureOut">
              <a:rPr lang="pt-BR" smtClean="0"/>
              <a:t>09/07/2017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9AA72-4A83-4E05-973A-C013AC88ACA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035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DCF2-2C82-4E48-803B-D5717B87E526}" type="datetimeFigureOut">
              <a:rPr lang="pt-BR" smtClean="0"/>
              <a:t>09/07/2017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9AA72-4A83-4E05-973A-C013AC88ACA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2807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DCF2-2C82-4E48-803B-D5717B87E526}" type="datetimeFigureOut">
              <a:rPr lang="pt-BR" smtClean="0"/>
              <a:t>09/07/2017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9AA72-4A83-4E05-973A-C013AC88ACA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895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DCF2-2C82-4E48-803B-D5717B87E526}" type="datetimeFigureOut">
              <a:rPr lang="pt-BR" smtClean="0"/>
              <a:t>09/07/2017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9AA72-4A83-4E05-973A-C013AC88ACA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3415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DCF2-2C82-4E48-803B-D5717B87E526}" type="datetimeFigureOut">
              <a:rPr lang="pt-BR" smtClean="0"/>
              <a:t>09/07/2017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9AA72-4A83-4E05-973A-C013AC88ACA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1174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ABFDCF2-2C82-4E48-803B-D5717B87E526}" type="datetimeFigureOut">
              <a:rPr lang="pt-BR" smtClean="0"/>
              <a:t>09/07/2017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929AA72-4A83-4E05-973A-C013AC88ACA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9180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Imagem 4" descr="Uma imagem contendo texto, mapa&#10;&#10;Descrição gerada com alta confiança">
            <a:extLst>
              <a:ext uri="{FF2B5EF4-FFF2-40B4-BE49-F238E27FC236}">
                <a16:creationId xmlns:a16="http://schemas.microsoft.com/office/drawing/2014/main" id="{3D3A85CA-86DC-4764-82EC-E9BED76C47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4" r="1781"/>
          <a:stretch/>
        </p:blipFill>
        <p:spPr>
          <a:xfrm>
            <a:off x="474134" y="531847"/>
            <a:ext cx="3725333" cy="5506439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grpSp>
        <p:nvGrpSpPr>
          <p:cNvPr id="12" name="Group 11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3" name="Straight Connector 12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285270C0-4548-491F-9581-5796CCF32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99468" y="740230"/>
            <a:ext cx="7992532" cy="2866572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br>
              <a:rPr lang="pt-BR" dirty="0">
                <a:latin typeface="Bodoni MT" panose="02070603080606020203" pitchFamily="18" charset="0"/>
              </a:rPr>
            </a:br>
            <a:br>
              <a:rPr lang="pt-BR" dirty="0">
                <a:latin typeface="Bodoni MT" panose="02070603080606020203" pitchFamily="18" charset="0"/>
              </a:rPr>
            </a:br>
            <a:br>
              <a:rPr lang="pt-BR" dirty="0">
                <a:latin typeface="Bodoni MT" panose="02070603080606020203" pitchFamily="18" charset="0"/>
              </a:rPr>
            </a:br>
            <a:r>
              <a:rPr lang="pt-BR" sz="4400" dirty="0">
                <a:latin typeface="Bodoni MT" panose="02070603080606020203" pitchFamily="18" charset="0"/>
              </a:rPr>
              <a:t>o Papel   dos Conselheiros</a:t>
            </a:r>
            <a:br>
              <a:rPr lang="pt-BR" sz="4400" dirty="0">
                <a:latin typeface="Candara" panose="020E0502030303020204" pitchFamily="34" charset="0"/>
              </a:rPr>
            </a:br>
            <a:br>
              <a:rPr lang="pt-BR" sz="4400" dirty="0">
                <a:latin typeface="Candara" panose="020E0502030303020204" pitchFamily="34" charset="0"/>
              </a:rPr>
            </a:br>
            <a:endParaRPr lang="pt-BR" sz="4400" dirty="0">
              <a:latin typeface="Candara" panose="020E0502030303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DA3C5BC-51DF-4714-B459-8D6785034A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15456" y="3843867"/>
            <a:ext cx="6167930" cy="1947333"/>
          </a:xfrm>
        </p:spPr>
        <p:txBody>
          <a:bodyPr>
            <a:normAutofit fontScale="92500" lnSpcReduction="20000"/>
          </a:bodyPr>
          <a:lstStyle/>
          <a:p>
            <a:endParaRPr lang="pt-BR" dirty="0">
              <a:latin typeface="Bodoni MT" panose="02070603080606020203" pitchFamily="18" charset="0"/>
            </a:endParaRPr>
          </a:p>
          <a:p>
            <a:r>
              <a:rPr lang="pt-BR" sz="2600" dirty="0">
                <a:latin typeface="Bodoni MT" panose="02070603080606020203" pitchFamily="18" charset="0"/>
              </a:rPr>
              <a:t>Marta Regina L. dos Santos OCDS</a:t>
            </a:r>
          </a:p>
          <a:p>
            <a:r>
              <a:rPr lang="pt-BR" sz="2600" dirty="0">
                <a:latin typeface="Bodoni MT" panose="02070603080606020203" pitchFamily="18" charset="0"/>
              </a:rPr>
              <a:t>Encontro de Presidentes e Formadores</a:t>
            </a:r>
            <a:br>
              <a:rPr lang="pt-BR" sz="2600" dirty="0">
                <a:latin typeface="Bodoni MT" panose="02070603080606020203" pitchFamily="18" charset="0"/>
              </a:rPr>
            </a:br>
            <a:r>
              <a:rPr lang="pt-BR" sz="2600" dirty="0">
                <a:latin typeface="Bodoni MT" panose="02070603080606020203" pitchFamily="18" charset="0"/>
              </a:rPr>
              <a:t>OCDS Província Nossa Senhora do Carmo –Brasil Sul</a:t>
            </a:r>
          </a:p>
          <a:p>
            <a:endParaRPr lang="pt-BR" dirty="0"/>
          </a:p>
        </p:txBody>
      </p:sp>
      <p:pic>
        <p:nvPicPr>
          <p:cNvPr id="7" name="Imagem 6" descr="Uma imagem contendo antena&#10;&#10;Descrição gerada com alta confiança">
            <a:extLst>
              <a:ext uri="{FF2B5EF4-FFF2-40B4-BE49-F238E27FC236}">
                <a16:creationId xmlns:a16="http://schemas.microsoft.com/office/drawing/2014/main" id="{75EA97C5-ABF3-4374-BC24-3E38A10798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427" y="5223794"/>
            <a:ext cx="1523074" cy="152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1202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EA931B0-1E58-4B2A-B456-437DE099EEDE}"/>
              </a:ext>
            </a:extLst>
          </p:cNvPr>
          <p:cNvSpPr txBox="1"/>
          <p:nvPr/>
        </p:nvSpPr>
        <p:spPr>
          <a:xfrm>
            <a:off x="396816" y="1232451"/>
            <a:ext cx="1117983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Bodoni MT" panose="02070603080606020203" pitchFamily="18" charset="0"/>
                <a:sym typeface="Symbol" panose="05050102010706020507" pitchFamily="18" charset="2"/>
              </a:rPr>
              <a:t></a:t>
            </a:r>
            <a:r>
              <a:rPr lang="pt-BR" sz="4000" dirty="0">
                <a:latin typeface="Bodoni MT" panose="02070603080606020203" pitchFamily="18" charset="0"/>
              </a:rPr>
              <a:t>Atribuições do Conselho</a:t>
            </a:r>
          </a:p>
          <a:p>
            <a:endParaRPr lang="pt-BR" sz="4000" dirty="0">
              <a:latin typeface="Bodoni MT" panose="020706030806060202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4000" dirty="0">
                <a:latin typeface="Bodoni MT" panose="02070603080606020203" pitchFamily="18" charset="0"/>
              </a:rPr>
              <a:t> </a:t>
            </a:r>
            <a:r>
              <a:rPr lang="pt-BR" sz="3800" dirty="0">
                <a:latin typeface="Bodoni MT" panose="02070603080606020203" pitchFamily="18" charset="0"/>
              </a:rPr>
              <a:t>A responsabilidade primária do Conselho é a  </a:t>
            </a:r>
            <a:r>
              <a:rPr lang="pt-BR" sz="3800" u="sng" dirty="0">
                <a:latin typeface="Bodoni MT" panose="02070603080606020203" pitchFamily="18" charset="0"/>
              </a:rPr>
              <a:t>formação e amadurecimento</a:t>
            </a:r>
            <a:r>
              <a:rPr lang="pt-BR" sz="3800" dirty="0">
                <a:latin typeface="Bodoni MT" panose="02070603080606020203" pitchFamily="18" charset="0"/>
              </a:rPr>
              <a:t> </a:t>
            </a:r>
            <a:r>
              <a:rPr lang="pt-BR" sz="3800" b="1" dirty="0">
                <a:solidFill>
                  <a:srgbClr val="FFC000"/>
                </a:solidFill>
                <a:latin typeface="Bodoni MT" panose="02070603080606020203" pitchFamily="18" charset="0"/>
              </a:rPr>
              <a:t>cristão e carmelitano</a:t>
            </a:r>
            <a:r>
              <a:rPr lang="pt-BR" sz="3800" dirty="0">
                <a:latin typeface="Bodoni MT" panose="02070603080606020203" pitchFamily="18" charset="0"/>
              </a:rPr>
              <a:t> dos membros da comunidade.</a:t>
            </a:r>
          </a:p>
          <a:p>
            <a:endParaRPr lang="pt-BR" sz="4000" dirty="0">
              <a:latin typeface="Bodoni MT" panose="02070603080606020203" pitchFamily="18" charset="0"/>
            </a:endParaRPr>
          </a:p>
        </p:txBody>
      </p:sp>
      <p:pic>
        <p:nvPicPr>
          <p:cNvPr id="3" name="Imagem 2" descr="Uma imagem contendo antena&#10;&#10;Descrição gerada com alta confiança">
            <a:extLst>
              <a:ext uri="{FF2B5EF4-FFF2-40B4-BE49-F238E27FC236}">
                <a16:creationId xmlns:a16="http://schemas.microsoft.com/office/drawing/2014/main" id="{64D51CDB-3AD2-4AAC-870C-17677A07F1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3084" y="148210"/>
            <a:ext cx="2025147" cy="202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8286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EA931B0-1E58-4B2A-B456-437DE099EEDE}"/>
              </a:ext>
            </a:extLst>
          </p:cNvPr>
          <p:cNvSpPr txBox="1"/>
          <p:nvPr/>
        </p:nvSpPr>
        <p:spPr>
          <a:xfrm>
            <a:off x="396816" y="1232451"/>
            <a:ext cx="1117983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Bodoni MT" panose="02070603080606020203" pitchFamily="18" charset="0"/>
                <a:sym typeface="Symbol" panose="05050102010706020507" pitchFamily="18" charset="2"/>
              </a:rPr>
              <a:t></a:t>
            </a:r>
            <a:r>
              <a:rPr lang="pt-BR" sz="4000" dirty="0">
                <a:latin typeface="Bodoni MT" panose="02070603080606020203" pitchFamily="18" charset="0"/>
              </a:rPr>
              <a:t>Atribuições do Conselho</a:t>
            </a:r>
          </a:p>
          <a:p>
            <a:endParaRPr lang="pt-BR" sz="4000" dirty="0">
              <a:latin typeface="Bodoni MT" panose="020706030806060202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4000" dirty="0">
                <a:latin typeface="Bodoni MT" panose="02070603080606020203" pitchFamily="18" charset="0"/>
              </a:rPr>
              <a:t> O Conselho tem autoridade para: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t-BR" sz="3600" dirty="0">
                <a:latin typeface="Bodoni MT" panose="02070603080606020203" pitchFamily="18" charset="0"/>
              </a:rPr>
              <a:t>Admitir os candidatos à formação, à Promessa ou aos Votos;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pt-BR" sz="3600" dirty="0">
              <a:latin typeface="Bodoni MT" panose="02070603080606020203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t-BR" sz="3600" dirty="0">
                <a:latin typeface="Bodoni MT" panose="02070603080606020203" pitchFamily="18" charset="0"/>
              </a:rPr>
              <a:t>Reduzir, por motivos justos, o período de formação antes da Promessa temporária, com o consentimento do Superior Provincial;</a:t>
            </a:r>
          </a:p>
          <a:p>
            <a:endParaRPr lang="pt-BR" sz="4000" dirty="0">
              <a:latin typeface="Bodoni MT" panose="02070603080606020203" pitchFamily="18" charset="0"/>
            </a:endParaRPr>
          </a:p>
        </p:txBody>
      </p:sp>
      <p:pic>
        <p:nvPicPr>
          <p:cNvPr id="3" name="Imagem 2" descr="Uma imagem contendo antena&#10;&#10;Descrição gerada com alta confiança">
            <a:extLst>
              <a:ext uri="{FF2B5EF4-FFF2-40B4-BE49-F238E27FC236}">
                <a16:creationId xmlns:a16="http://schemas.microsoft.com/office/drawing/2014/main" id="{64D51CDB-3AD2-4AAC-870C-17677A07F1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3084" y="148210"/>
            <a:ext cx="2025147" cy="202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6719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EA931B0-1E58-4B2A-B456-437DE099EEDE}"/>
              </a:ext>
            </a:extLst>
          </p:cNvPr>
          <p:cNvSpPr txBox="1"/>
          <p:nvPr/>
        </p:nvSpPr>
        <p:spPr>
          <a:xfrm>
            <a:off x="396816" y="1232451"/>
            <a:ext cx="1117983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Bodoni MT" panose="02070603080606020203" pitchFamily="18" charset="0"/>
                <a:sym typeface="Symbol" panose="05050102010706020507" pitchFamily="18" charset="2"/>
              </a:rPr>
              <a:t></a:t>
            </a:r>
            <a:r>
              <a:rPr lang="pt-BR" sz="4000" dirty="0">
                <a:latin typeface="Bodoni MT" panose="02070603080606020203" pitchFamily="18" charset="0"/>
              </a:rPr>
              <a:t>Atribuições do Conselho</a:t>
            </a:r>
          </a:p>
          <a:p>
            <a:endParaRPr lang="pt-BR" sz="4000" dirty="0">
              <a:latin typeface="Bodoni MT" panose="020706030806060202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4000" dirty="0">
                <a:latin typeface="Bodoni MT" panose="02070603080606020203" pitchFamily="18" charset="0"/>
              </a:rPr>
              <a:t> O Conselho tem autoridade para: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t-BR" sz="3600" dirty="0">
                <a:latin typeface="Bodoni MT" panose="02070603080606020203" pitchFamily="18" charset="0"/>
              </a:rPr>
              <a:t>Convocar a comunidade para as eleições a cada </a:t>
            </a:r>
          </a:p>
          <a:p>
            <a:r>
              <a:rPr lang="pt-BR" sz="3600" dirty="0">
                <a:latin typeface="Bodoni MT" panose="02070603080606020203" pitchFamily="18" charset="0"/>
              </a:rPr>
              <a:t>três anos;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pt-BR" sz="3600" dirty="0">
              <a:latin typeface="Bodoni MT" panose="02070603080606020203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t-BR" sz="3600" dirty="0">
                <a:latin typeface="Bodoni MT" panose="02070603080606020203" pitchFamily="18" charset="0"/>
              </a:rPr>
              <a:t>Substituir, por motivos graves, algum membro do próprio Conselho</a:t>
            </a:r>
          </a:p>
          <a:p>
            <a:endParaRPr lang="pt-BR" sz="4000" dirty="0">
              <a:latin typeface="Bodoni MT" panose="02070603080606020203" pitchFamily="18" charset="0"/>
            </a:endParaRPr>
          </a:p>
        </p:txBody>
      </p:sp>
      <p:pic>
        <p:nvPicPr>
          <p:cNvPr id="3" name="Imagem 2" descr="Uma imagem contendo antena&#10;&#10;Descrição gerada com alta confiança">
            <a:extLst>
              <a:ext uri="{FF2B5EF4-FFF2-40B4-BE49-F238E27FC236}">
                <a16:creationId xmlns:a16="http://schemas.microsoft.com/office/drawing/2014/main" id="{64D51CDB-3AD2-4AAC-870C-17677A07F1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3084" y="148210"/>
            <a:ext cx="2025147" cy="202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7759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EA931B0-1E58-4B2A-B456-437DE099EEDE}"/>
              </a:ext>
            </a:extLst>
          </p:cNvPr>
          <p:cNvSpPr txBox="1"/>
          <p:nvPr/>
        </p:nvSpPr>
        <p:spPr>
          <a:xfrm>
            <a:off x="396816" y="1232451"/>
            <a:ext cx="1117983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Bodoni MT" panose="02070603080606020203" pitchFamily="18" charset="0"/>
                <a:sym typeface="Symbol" panose="05050102010706020507" pitchFamily="18" charset="2"/>
              </a:rPr>
              <a:t></a:t>
            </a:r>
            <a:r>
              <a:rPr lang="pt-BR" sz="4000" dirty="0">
                <a:latin typeface="Bodoni MT" panose="02070603080606020203" pitchFamily="18" charset="0"/>
              </a:rPr>
              <a:t>Atribuições do Conselho</a:t>
            </a:r>
          </a:p>
          <a:p>
            <a:endParaRPr lang="pt-BR" sz="4000" dirty="0">
              <a:latin typeface="Bodoni MT" panose="020706030806060202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4000" dirty="0">
                <a:latin typeface="Bodoni MT" panose="02070603080606020203" pitchFamily="18" charset="0"/>
              </a:rPr>
              <a:t> O Conselho tem autoridade para: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t-BR" sz="3600" dirty="0">
                <a:latin typeface="Bodoni MT" panose="02070603080606020203" pitchFamily="18" charset="0"/>
              </a:rPr>
              <a:t>Receber um membro transferido de outra comunidade;</a:t>
            </a:r>
          </a:p>
          <a:p>
            <a:endParaRPr lang="pt-BR" sz="3600" dirty="0">
              <a:latin typeface="Bodoni MT" panose="02070603080606020203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t-BR" sz="3600" dirty="0">
                <a:latin typeface="Bodoni MT" panose="02070603080606020203" pitchFamily="18" charset="0"/>
              </a:rPr>
              <a:t>Se surgir algum assunto fora da competência do Conselho, é obrigação do Presidente dar ciência ao Provincial.</a:t>
            </a:r>
          </a:p>
          <a:p>
            <a:endParaRPr lang="pt-BR" sz="4000" dirty="0">
              <a:latin typeface="Bodoni MT" panose="02070603080606020203" pitchFamily="18" charset="0"/>
            </a:endParaRPr>
          </a:p>
        </p:txBody>
      </p:sp>
      <p:pic>
        <p:nvPicPr>
          <p:cNvPr id="3" name="Imagem 2" descr="Uma imagem contendo antena&#10;&#10;Descrição gerada com alta confiança">
            <a:extLst>
              <a:ext uri="{FF2B5EF4-FFF2-40B4-BE49-F238E27FC236}">
                <a16:creationId xmlns:a16="http://schemas.microsoft.com/office/drawing/2014/main" id="{64D51CDB-3AD2-4AAC-870C-17677A07F1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3084" y="148210"/>
            <a:ext cx="2025147" cy="202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4275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EA931B0-1E58-4B2A-B456-437DE099EEDE}"/>
              </a:ext>
            </a:extLst>
          </p:cNvPr>
          <p:cNvSpPr txBox="1"/>
          <p:nvPr/>
        </p:nvSpPr>
        <p:spPr>
          <a:xfrm>
            <a:off x="241540" y="603849"/>
            <a:ext cx="1133511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Bodoni MT" panose="02070603080606020203" pitchFamily="18" charset="0"/>
                <a:sym typeface="Symbol" panose="05050102010706020507" pitchFamily="18" charset="2"/>
              </a:rPr>
              <a:t></a:t>
            </a:r>
            <a:r>
              <a:rPr lang="pt-BR" sz="4000" dirty="0">
                <a:latin typeface="Bodoni MT" panose="02070603080606020203" pitchFamily="18" charset="0"/>
              </a:rPr>
              <a:t>Atribuições do Conselho</a:t>
            </a:r>
          </a:p>
          <a:p>
            <a:endParaRPr lang="pt-BR" sz="4000" dirty="0">
              <a:latin typeface="Bodoni MT" panose="020706030806060202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4000" dirty="0">
                <a:latin typeface="Bodoni MT" panose="02070603080606020203" pitchFamily="18" charset="0"/>
              </a:rPr>
              <a:t> </a:t>
            </a:r>
            <a:r>
              <a:rPr lang="pt-BR" sz="3600" dirty="0">
                <a:latin typeface="Bodoni MT" panose="02070603080606020203" pitchFamily="18" charset="0"/>
              </a:rPr>
              <a:t>O Conselho se reúne frequentemente e sempre que for necessário, na perspectiva de cuidar dos programas de formação e do crescimento da própria comunidade.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3600" dirty="0">
              <a:latin typeface="Bodoni MT" panose="020706030806060202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dirty="0">
                <a:latin typeface="Bodoni MT" panose="02070603080606020203" pitchFamily="18" charset="0"/>
              </a:rPr>
              <a:t>O Superior Geral, o Superior Provincial e o Conselho da Comunidade são os superiores legítimos da Ordem Secular.</a:t>
            </a:r>
          </a:p>
        </p:txBody>
      </p:sp>
      <p:pic>
        <p:nvPicPr>
          <p:cNvPr id="3" name="Imagem 2" descr="Uma imagem contendo antena&#10;&#10;Descrição gerada com alta confiança">
            <a:extLst>
              <a:ext uri="{FF2B5EF4-FFF2-40B4-BE49-F238E27FC236}">
                <a16:creationId xmlns:a16="http://schemas.microsoft.com/office/drawing/2014/main" id="{64D51CDB-3AD2-4AAC-870C-17677A07F1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101" y="148211"/>
            <a:ext cx="1922130" cy="192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95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EA931B0-1E58-4B2A-B456-437DE099EEDE}"/>
              </a:ext>
            </a:extLst>
          </p:cNvPr>
          <p:cNvSpPr txBox="1"/>
          <p:nvPr/>
        </p:nvSpPr>
        <p:spPr>
          <a:xfrm>
            <a:off x="0" y="379562"/>
            <a:ext cx="11576650" cy="6533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Bodoni MT" panose="02070603080606020203" pitchFamily="18" charset="0"/>
                <a:sym typeface="Symbol" panose="05050102010706020507" pitchFamily="18" charset="2"/>
              </a:rPr>
              <a:t></a:t>
            </a:r>
            <a:r>
              <a:rPr lang="pt-BR" sz="4000" dirty="0">
                <a:latin typeface="Bodoni MT" panose="02070603080606020203" pitchFamily="18" charset="0"/>
              </a:rPr>
              <a:t>Atribuições do Conselho</a:t>
            </a:r>
          </a:p>
          <a:p>
            <a:endParaRPr lang="pt-BR" sz="4000" dirty="0">
              <a:latin typeface="Bodoni MT" panose="020706030806060202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dirty="0">
                <a:latin typeface="Bodoni MT" panose="02070603080606020203" pitchFamily="18" charset="0"/>
              </a:rPr>
              <a:t> Para o estabelecimento de uma nova comunidade é necessário apresentar à Secretaria Geral da Ordem Secular, os seguintes documentos: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pt-BR" sz="3600" dirty="0">
              <a:latin typeface="Bodoni MT" panose="02070603080606020203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t-BR" sz="3600" dirty="0">
                <a:latin typeface="Bodoni MT" panose="02070603080606020203" pitchFamily="18" charset="0"/>
              </a:rPr>
              <a:t>Lista dos membros que a compõem (no mínimo dez membros e pelo menos dois com Promessa definitiva;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pt-BR" sz="3600" dirty="0">
              <a:latin typeface="Bodoni MT" panose="02070603080606020203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t-BR" sz="3600" dirty="0">
                <a:latin typeface="Bodoni MT" panose="02070603080606020203" pitchFamily="18" charset="0"/>
              </a:rPr>
              <a:t>Carta ao Delegado Provincial solicitando a ereção da comunidade;</a:t>
            </a:r>
          </a:p>
        </p:txBody>
      </p:sp>
      <p:pic>
        <p:nvPicPr>
          <p:cNvPr id="3" name="Imagem 2" descr="Uma imagem contendo antena&#10;&#10;Descrição gerada com alta confiança">
            <a:extLst>
              <a:ext uri="{FF2B5EF4-FFF2-40B4-BE49-F238E27FC236}">
                <a16:creationId xmlns:a16="http://schemas.microsoft.com/office/drawing/2014/main" id="{64D51CDB-3AD2-4AAC-870C-17677A07F1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7641" y="148211"/>
            <a:ext cx="1680589" cy="1680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5083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EA931B0-1E58-4B2A-B456-437DE099EEDE}"/>
              </a:ext>
            </a:extLst>
          </p:cNvPr>
          <p:cNvSpPr txBox="1"/>
          <p:nvPr/>
        </p:nvSpPr>
        <p:spPr>
          <a:xfrm>
            <a:off x="241540" y="603849"/>
            <a:ext cx="1133511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Bodoni MT" panose="02070603080606020203" pitchFamily="18" charset="0"/>
                <a:sym typeface="Symbol" panose="05050102010706020507" pitchFamily="18" charset="2"/>
              </a:rPr>
              <a:t></a:t>
            </a:r>
            <a:r>
              <a:rPr lang="pt-BR" sz="4000" dirty="0">
                <a:latin typeface="Bodoni MT" panose="02070603080606020203" pitchFamily="18" charset="0"/>
              </a:rPr>
              <a:t>Atribuições do Conselho</a:t>
            </a:r>
          </a:p>
          <a:p>
            <a:endParaRPr lang="pt-BR" sz="3600" dirty="0">
              <a:latin typeface="Bodoni MT" panose="02070603080606020203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t-BR" sz="3600" dirty="0">
                <a:latin typeface="Bodoni MT" panose="02070603080606020203" pitchFamily="18" charset="0"/>
              </a:rPr>
              <a:t>A autorização por escrito do Ordinário da Diocese;</a:t>
            </a:r>
          </a:p>
          <a:p>
            <a:endParaRPr lang="pt-BR" sz="3600" dirty="0">
              <a:latin typeface="Bodoni MT" panose="02070603080606020203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t-BR" sz="3600" dirty="0">
                <a:latin typeface="Bodoni MT" panose="02070603080606020203" pitchFamily="18" charset="0"/>
              </a:rPr>
              <a:t>O nome da Comunidade;</a:t>
            </a:r>
          </a:p>
          <a:p>
            <a:endParaRPr lang="pt-BR" sz="3600" dirty="0">
              <a:latin typeface="Bodoni MT" panose="02070603080606020203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t-BR" sz="3600" dirty="0">
                <a:latin typeface="Bodoni MT" panose="02070603080606020203" pitchFamily="18" charset="0"/>
              </a:rPr>
              <a:t>O local no qual se reúne a comunidade.</a:t>
            </a:r>
          </a:p>
        </p:txBody>
      </p:sp>
      <p:pic>
        <p:nvPicPr>
          <p:cNvPr id="3" name="Imagem 2" descr="Uma imagem contendo antena&#10;&#10;Descrição gerada com alta confiança">
            <a:extLst>
              <a:ext uri="{FF2B5EF4-FFF2-40B4-BE49-F238E27FC236}">
                <a16:creationId xmlns:a16="http://schemas.microsoft.com/office/drawing/2014/main" id="{64D51CDB-3AD2-4AAC-870C-17677A07F1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9870" y="0"/>
            <a:ext cx="1922130" cy="192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4831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EA931B0-1E58-4B2A-B456-437DE099EEDE}"/>
              </a:ext>
            </a:extLst>
          </p:cNvPr>
          <p:cNvSpPr txBox="1"/>
          <p:nvPr/>
        </p:nvSpPr>
        <p:spPr>
          <a:xfrm>
            <a:off x="258791" y="621102"/>
            <a:ext cx="1169943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Bodoni MT" panose="02070603080606020203" pitchFamily="18" charset="0"/>
                <a:sym typeface="Symbol" panose="05050102010706020507" pitchFamily="18" charset="2"/>
              </a:rPr>
              <a:t></a:t>
            </a:r>
            <a:r>
              <a:rPr lang="pt-BR" sz="4000" dirty="0">
                <a:latin typeface="Bodoni MT" panose="02070603080606020203" pitchFamily="18" charset="0"/>
              </a:rPr>
              <a:t>Atribuições do Conselho</a:t>
            </a:r>
          </a:p>
          <a:p>
            <a:endParaRPr lang="pt-BR" sz="4000" dirty="0">
              <a:latin typeface="Bodoni MT" panose="020706030806060202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dirty="0">
                <a:latin typeface="Bodoni MT" panose="02070603080606020203" pitchFamily="18" charset="0"/>
              </a:rPr>
              <a:t>A cada três anos as comunidades locais da Ordem Secular elegem  seu Presidente e três Conselheiros.  </a:t>
            </a:r>
            <a:r>
              <a:rPr lang="pt-BR" sz="3600" dirty="0">
                <a:latin typeface="Bodoni MT" panose="02070603080606020203" pitchFamily="18" charset="0"/>
                <a:sym typeface="Symbol" panose="05050102010706020507" pitchFamily="18" charset="2"/>
              </a:rPr>
              <a:t>Após consultar o Assistente  Encarregado pela Formação.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3600" dirty="0">
              <a:latin typeface="Bodoni MT" panose="02070603080606020203" pitchFamily="18" charset="0"/>
              <a:sym typeface="Symbol" panose="05050102010706020507" pitchFamily="18" charset="2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dirty="0">
                <a:latin typeface="Bodoni MT" panose="02070603080606020203" pitchFamily="18" charset="0"/>
                <a:sym typeface="Symbol" panose="05050102010706020507" pitchFamily="18" charset="2"/>
              </a:rPr>
              <a:t>Cabe ao Conselho nomear um secretário e um tesoureiro</a:t>
            </a:r>
            <a:endParaRPr lang="pt-BR" sz="3600" dirty="0">
              <a:latin typeface="Bodoni MT" panose="02070603080606020203" pitchFamily="18" charset="0"/>
            </a:endParaRPr>
          </a:p>
        </p:txBody>
      </p:sp>
      <p:pic>
        <p:nvPicPr>
          <p:cNvPr id="3" name="Imagem 2" descr="Uma imagem contendo antena&#10;&#10;Descrição gerada com alta confiança">
            <a:extLst>
              <a:ext uri="{FF2B5EF4-FFF2-40B4-BE49-F238E27FC236}">
                <a16:creationId xmlns:a16="http://schemas.microsoft.com/office/drawing/2014/main" id="{64D51CDB-3AD2-4AAC-870C-17677A07F1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631" y="148211"/>
            <a:ext cx="1749600" cy="17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706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EA931B0-1E58-4B2A-B456-437DE099EEDE}"/>
              </a:ext>
            </a:extLst>
          </p:cNvPr>
          <p:cNvSpPr txBox="1"/>
          <p:nvPr/>
        </p:nvSpPr>
        <p:spPr>
          <a:xfrm>
            <a:off x="258791" y="621102"/>
            <a:ext cx="11699439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Bodoni MT" panose="02070603080606020203" pitchFamily="18" charset="0"/>
                <a:sym typeface="Symbol" panose="05050102010706020507" pitchFamily="18" charset="2"/>
              </a:rPr>
              <a:t></a:t>
            </a:r>
            <a:r>
              <a:rPr lang="pt-BR" sz="4000" dirty="0">
                <a:latin typeface="Bodoni MT" panose="02070603080606020203" pitchFamily="18" charset="0"/>
              </a:rPr>
              <a:t>Atribuições do Conselho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dirty="0">
                <a:latin typeface="Bodoni MT" panose="02070603080606020203" pitchFamily="18" charset="0"/>
              </a:rPr>
              <a:t>A responsabilidade dos três Conselheiros</a:t>
            </a:r>
          </a:p>
          <a:p>
            <a:r>
              <a:rPr lang="pt-BR" sz="3600" dirty="0">
                <a:latin typeface="Bodoni MT" panose="02070603080606020203" pitchFamily="18" charset="0"/>
              </a:rPr>
              <a:t>é de formar, junto com o Presidente, o governo da Comunidade e a de apoiar o encarregado da formação. (geralmente com Promessas definitiva);</a:t>
            </a:r>
          </a:p>
          <a:p>
            <a:endParaRPr lang="pt-BR" sz="3600" dirty="0">
              <a:latin typeface="Bodoni MT" panose="020706030806060202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dirty="0">
                <a:latin typeface="Bodoni MT" panose="02070603080606020203" pitchFamily="18" charset="0"/>
              </a:rPr>
              <a:t>Secretários e tesoureiros</a:t>
            </a:r>
          </a:p>
          <a:p>
            <a:endParaRPr lang="pt-BR" sz="3200" dirty="0">
              <a:latin typeface="Bodoni MT" panose="020706030806060202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dirty="0">
                <a:latin typeface="Bodoni MT" panose="02070603080606020203" pitchFamily="18" charset="0"/>
              </a:rPr>
              <a:t>Membros isolados</a:t>
            </a:r>
          </a:p>
        </p:txBody>
      </p:sp>
      <p:pic>
        <p:nvPicPr>
          <p:cNvPr id="3" name="Imagem 2" descr="Uma imagem contendo antena&#10;&#10;Descrição gerada com alta confiança">
            <a:extLst>
              <a:ext uri="{FF2B5EF4-FFF2-40B4-BE49-F238E27FC236}">
                <a16:creationId xmlns:a16="http://schemas.microsoft.com/office/drawing/2014/main" id="{64D51CDB-3AD2-4AAC-870C-17677A07F1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101" y="148211"/>
            <a:ext cx="1922130" cy="192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6564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EA931B0-1E58-4B2A-B456-437DE099EEDE}"/>
              </a:ext>
            </a:extLst>
          </p:cNvPr>
          <p:cNvSpPr txBox="1"/>
          <p:nvPr/>
        </p:nvSpPr>
        <p:spPr>
          <a:xfrm>
            <a:off x="258791" y="621102"/>
            <a:ext cx="11699439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Bodoni MT" panose="02070603080606020203" pitchFamily="18" charset="0"/>
                <a:sym typeface="Symbol" panose="05050102010706020507" pitchFamily="18" charset="2"/>
              </a:rPr>
              <a:t></a:t>
            </a:r>
            <a:r>
              <a:rPr lang="pt-BR" sz="4000" dirty="0">
                <a:latin typeface="Bodoni MT" panose="02070603080606020203" pitchFamily="18" charset="0"/>
              </a:rPr>
              <a:t>Atribuições do Conselho</a:t>
            </a:r>
          </a:p>
          <a:p>
            <a:endParaRPr lang="pt-BR" sz="4000" dirty="0">
              <a:latin typeface="Bodoni MT" panose="020706030806060202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dirty="0">
                <a:latin typeface="Bodoni MT" panose="02070603080606020203" pitchFamily="18" charset="0"/>
              </a:rPr>
              <a:t>Onde existir uma circunscrição organizada</a:t>
            </a:r>
          </a:p>
          <a:p>
            <a:r>
              <a:rPr lang="pt-BR" sz="3600" dirty="0">
                <a:latin typeface="Bodoni MT" panose="02070603080606020203" pitchFamily="18" charset="0"/>
              </a:rPr>
              <a:t>dos frades da Ordem, o ramo Secular deve formar um Conselho Provincial para ajudar-se mutuamente na formação  e no apostolado, mas não para intervir no governo das comunidades locais. O Conselho Provincial deverá submeter seus Estatutos ao Definitório Geral para sua aprovação.</a:t>
            </a:r>
          </a:p>
          <a:p>
            <a:endParaRPr lang="pt-BR" sz="3600" dirty="0">
              <a:latin typeface="Bodoni MT" panose="02070603080606020203" pitchFamily="18" charset="0"/>
            </a:endParaRPr>
          </a:p>
        </p:txBody>
      </p:sp>
      <p:pic>
        <p:nvPicPr>
          <p:cNvPr id="3" name="Imagem 2" descr="Uma imagem contendo antena&#10;&#10;Descrição gerada com alta confiança">
            <a:extLst>
              <a:ext uri="{FF2B5EF4-FFF2-40B4-BE49-F238E27FC236}">
                <a16:creationId xmlns:a16="http://schemas.microsoft.com/office/drawing/2014/main" id="{64D51CDB-3AD2-4AAC-870C-17677A07F1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9870" y="0"/>
            <a:ext cx="1922130" cy="192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7898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EA931B0-1E58-4B2A-B456-437DE099EEDE}"/>
              </a:ext>
            </a:extLst>
          </p:cNvPr>
          <p:cNvSpPr txBox="1"/>
          <p:nvPr/>
        </p:nvSpPr>
        <p:spPr>
          <a:xfrm>
            <a:off x="808382" y="1232451"/>
            <a:ext cx="984636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4000" dirty="0">
              <a:latin typeface="Bodoni MT" panose="02070603080606020203" pitchFamily="18" charset="0"/>
              <a:sym typeface="Symbol" panose="05050102010706020507" pitchFamily="18" charset="2"/>
            </a:endParaRPr>
          </a:p>
          <a:p>
            <a:r>
              <a:rPr lang="pt-BR" sz="4000" dirty="0">
                <a:latin typeface="Bodoni MT" panose="02070603080606020203" pitchFamily="18" charset="0"/>
                <a:sym typeface="Symbol" panose="05050102010706020507" pitchFamily="18" charset="2"/>
              </a:rPr>
              <a:t></a:t>
            </a:r>
            <a:r>
              <a:rPr lang="pt-BR" sz="4000" dirty="0">
                <a:latin typeface="Bodoni MT" panose="02070603080606020203" pitchFamily="18" charset="0"/>
              </a:rPr>
              <a:t>Organização e Governo </a:t>
            </a:r>
          </a:p>
          <a:p>
            <a:endParaRPr lang="pt-BR" sz="4000" dirty="0">
              <a:latin typeface="Bodoni MT" panose="02070603080606020203" pitchFamily="18" charset="0"/>
            </a:endParaRPr>
          </a:p>
          <a:p>
            <a:r>
              <a:rPr lang="pt-BR" sz="4000" dirty="0">
                <a:latin typeface="Bodoni MT" panose="02070603080606020203" pitchFamily="18" charset="0"/>
                <a:sym typeface="Symbol" panose="05050102010706020507" pitchFamily="18" charset="2"/>
              </a:rPr>
              <a:t></a:t>
            </a:r>
            <a:r>
              <a:rPr lang="pt-BR" sz="4000" dirty="0">
                <a:latin typeface="Bodoni MT" panose="02070603080606020203" pitchFamily="18" charset="0"/>
              </a:rPr>
              <a:t>Quem faz parte do Conselho da OCDS ?</a:t>
            </a:r>
          </a:p>
          <a:p>
            <a:endParaRPr lang="pt-BR" sz="4000" dirty="0">
              <a:latin typeface="Bodoni MT" panose="02070603080606020203" pitchFamily="18" charset="0"/>
            </a:endParaRPr>
          </a:p>
          <a:p>
            <a:r>
              <a:rPr lang="pt-BR" sz="4000" dirty="0">
                <a:latin typeface="Bodoni MT" panose="02070603080606020203" pitchFamily="18" charset="0"/>
                <a:sym typeface="Symbol" panose="05050102010706020507" pitchFamily="18" charset="2"/>
              </a:rPr>
              <a:t></a:t>
            </a:r>
            <a:r>
              <a:rPr lang="pt-BR" sz="4000" dirty="0">
                <a:latin typeface="Bodoni MT" panose="02070603080606020203" pitchFamily="18" charset="0"/>
              </a:rPr>
              <a:t>Quais suas atribuições?</a:t>
            </a:r>
          </a:p>
        </p:txBody>
      </p:sp>
      <p:pic>
        <p:nvPicPr>
          <p:cNvPr id="3" name="Imagem 2" descr="Uma imagem contendo antena&#10;&#10;Descrição gerada com alta confiança">
            <a:extLst>
              <a:ext uri="{FF2B5EF4-FFF2-40B4-BE49-F238E27FC236}">
                <a16:creationId xmlns:a16="http://schemas.microsoft.com/office/drawing/2014/main" id="{64D51CDB-3AD2-4AAC-870C-17677A07F1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3084" y="148210"/>
            <a:ext cx="2025147" cy="202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779107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EA931B0-1E58-4B2A-B456-437DE099EEDE}"/>
              </a:ext>
            </a:extLst>
          </p:cNvPr>
          <p:cNvSpPr txBox="1"/>
          <p:nvPr/>
        </p:nvSpPr>
        <p:spPr>
          <a:xfrm>
            <a:off x="258791" y="621102"/>
            <a:ext cx="11699439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Bodoni MT" panose="02070603080606020203" pitchFamily="18" charset="0"/>
                <a:sym typeface="Symbol" panose="05050102010706020507" pitchFamily="18" charset="2"/>
              </a:rPr>
              <a:t></a:t>
            </a:r>
            <a:r>
              <a:rPr lang="pt-BR" sz="4000" dirty="0">
                <a:latin typeface="Bodoni MT" panose="02070603080606020203" pitchFamily="18" charset="0"/>
              </a:rPr>
              <a:t>Atribuições do Conselho</a:t>
            </a:r>
          </a:p>
          <a:p>
            <a:r>
              <a:rPr lang="pt-BR" sz="4000" dirty="0">
                <a:latin typeface="Bodoni MT" panose="02070603080606020203" pitchFamily="18" charset="0"/>
              </a:rPr>
              <a:t>Os Estatutos Provinciais determinarão: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dirty="0">
                <a:latin typeface="Bodoni MT" panose="02070603080606020203" pitchFamily="18" charset="0"/>
              </a:rPr>
              <a:t>O desenvolvimento de um programa adequado de formação;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3600" dirty="0">
              <a:latin typeface="Bodoni MT" panose="020706030806060202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dirty="0">
                <a:latin typeface="Bodoni MT" panose="02070603080606020203" pitchFamily="18" charset="0"/>
              </a:rPr>
              <a:t>A aceitação e formação dos novos membros que não vivem perto de uma comunidade estabelecida.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3600" dirty="0">
              <a:latin typeface="Bodoni MT" panose="020706030806060202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dirty="0">
                <a:latin typeface="Bodoni MT" panose="02070603080606020203" pitchFamily="18" charset="0"/>
              </a:rPr>
              <a:t>O procedimento para as eleições e as responsabilidades dos três conselheiros;</a:t>
            </a:r>
          </a:p>
          <a:p>
            <a:endParaRPr lang="pt-BR" sz="4000" dirty="0">
              <a:latin typeface="Bodoni MT" panose="02070603080606020203" pitchFamily="18" charset="0"/>
            </a:endParaRPr>
          </a:p>
        </p:txBody>
      </p:sp>
      <p:pic>
        <p:nvPicPr>
          <p:cNvPr id="3" name="Imagem 2" descr="Uma imagem contendo antena&#10;&#10;Descrição gerada com alta confiança">
            <a:extLst>
              <a:ext uri="{FF2B5EF4-FFF2-40B4-BE49-F238E27FC236}">
                <a16:creationId xmlns:a16="http://schemas.microsoft.com/office/drawing/2014/main" id="{64D51CDB-3AD2-4AAC-870C-17677A07F1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9870" y="0"/>
            <a:ext cx="1922130" cy="192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08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EA931B0-1E58-4B2A-B456-437DE099EEDE}"/>
              </a:ext>
            </a:extLst>
          </p:cNvPr>
          <p:cNvSpPr txBox="1"/>
          <p:nvPr/>
        </p:nvSpPr>
        <p:spPr>
          <a:xfrm>
            <a:off x="258791" y="621102"/>
            <a:ext cx="11699439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Bodoni MT" panose="02070603080606020203" pitchFamily="18" charset="0"/>
                <a:sym typeface="Symbol" panose="05050102010706020507" pitchFamily="18" charset="2"/>
              </a:rPr>
              <a:t></a:t>
            </a:r>
            <a:r>
              <a:rPr lang="pt-BR" sz="4000" dirty="0">
                <a:latin typeface="Bodoni MT" panose="02070603080606020203" pitchFamily="18" charset="0"/>
              </a:rPr>
              <a:t>Atribuições do Conselho</a:t>
            </a:r>
          </a:p>
          <a:p>
            <a:r>
              <a:rPr lang="pt-BR" sz="4000" dirty="0">
                <a:latin typeface="Bodoni MT" panose="02070603080606020203" pitchFamily="18" charset="0"/>
              </a:rPr>
              <a:t>Os Estatutos Provinciais determinarão: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dirty="0">
                <a:latin typeface="Bodoni MT" panose="02070603080606020203" pitchFamily="18" charset="0"/>
              </a:rPr>
              <a:t>Os sufrágios para os defuntos da comunidade;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3600" dirty="0">
              <a:latin typeface="Bodoni MT" panose="020706030806060202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dirty="0">
                <a:latin typeface="Bodoni MT" panose="02070603080606020203" pitchFamily="18" charset="0"/>
              </a:rPr>
              <a:t>As circunstâncias e condições para emitir os votos;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3600" dirty="0">
              <a:latin typeface="Bodoni MT" panose="020706030806060202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dirty="0">
                <a:latin typeface="Bodoni MT" panose="02070603080606020203" pitchFamily="18" charset="0"/>
              </a:rPr>
              <a:t>A idade mínima e máxima para aceitar novos membros;</a:t>
            </a:r>
          </a:p>
          <a:p>
            <a:endParaRPr lang="pt-BR" sz="4000" dirty="0">
              <a:latin typeface="Bodoni MT" panose="020706030806060202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dirty="0">
                <a:latin typeface="Bodoni MT" panose="02070603080606020203" pitchFamily="18" charset="0"/>
              </a:rPr>
              <a:t>O número máximo de membros de uma comunidade antes de dividi-la para formar uma nova comunidade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4000" dirty="0">
              <a:latin typeface="Bodoni MT" panose="02070603080606020203" pitchFamily="18" charset="0"/>
            </a:endParaRPr>
          </a:p>
        </p:txBody>
      </p:sp>
      <p:pic>
        <p:nvPicPr>
          <p:cNvPr id="3" name="Imagem 2" descr="Uma imagem contendo antena&#10;&#10;Descrição gerada com alta confiança">
            <a:extLst>
              <a:ext uri="{FF2B5EF4-FFF2-40B4-BE49-F238E27FC236}">
                <a16:creationId xmlns:a16="http://schemas.microsoft.com/office/drawing/2014/main" id="{64D51CDB-3AD2-4AAC-870C-17677A07F1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101" y="148211"/>
            <a:ext cx="1922130" cy="192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98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EA931B0-1E58-4B2A-B456-437DE099EEDE}"/>
              </a:ext>
            </a:extLst>
          </p:cNvPr>
          <p:cNvSpPr txBox="1"/>
          <p:nvPr/>
        </p:nvSpPr>
        <p:spPr>
          <a:xfrm>
            <a:off x="362309" y="362309"/>
            <a:ext cx="11595921" cy="7245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Bodoni MT" panose="02070603080606020203" pitchFamily="18" charset="0"/>
                <a:sym typeface="Symbol" panose="05050102010706020507" pitchFamily="18" charset="2"/>
              </a:rPr>
              <a:t></a:t>
            </a:r>
            <a:r>
              <a:rPr lang="pt-BR" sz="4000" dirty="0">
                <a:latin typeface="Bodoni MT" panose="02070603080606020203" pitchFamily="18" charset="0"/>
              </a:rPr>
              <a:t>Atribuições do Conselho</a:t>
            </a:r>
          </a:p>
          <a:p>
            <a:r>
              <a:rPr lang="pt-BR" sz="4000" dirty="0">
                <a:latin typeface="Bodoni MT" panose="02070603080606020203" pitchFamily="18" charset="0"/>
              </a:rPr>
              <a:t>Os Estatutos Provinciais determinarão:</a:t>
            </a:r>
            <a:endParaRPr lang="pt-BR" sz="3600" dirty="0">
              <a:latin typeface="Bodoni MT" panose="020706030806060202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dirty="0">
                <a:latin typeface="Bodoni MT" panose="02070603080606020203" pitchFamily="18" charset="0"/>
              </a:rPr>
              <a:t>A coordenação dos compromissos apostólicos  dentro da comunidade ou da Província;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3600" dirty="0">
              <a:latin typeface="Bodoni MT" panose="020706030806060202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dirty="0">
                <a:latin typeface="Bodoni MT" panose="02070603080606020203" pitchFamily="18" charset="0"/>
              </a:rPr>
              <a:t>A forma e o uso dos sinais externos de pertença à Ordem Secular;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3600" dirty="0">
              <a:latin typeface="Bodoni MT" panose="020706030806060202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dirty="0">
                <a:latin typeface="Bodoni MT" panose="02070603080606020203" pitchFamily="18" charset="0"/>
              </a:rPr>
              <a:t>As práticas de mortificação e as expressões de devoção à Santíssima Virgem e aos Santos da Ordem.</a:t>
            </a:r>
          </a:p>
          <a:p>
            <a:endParaRPr lang="pt-BR" sz="4000" dirty="0">
              <a:latin typeface="Bodoni MT" panose="020706030806060202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4000" dirty="0">
              <a:latin typeface="Bodoni MT" panose="02070603080606020203" pitchFamily="18" charset="0"/>
            </a:endParaRPr>
          </a:p>
        </p:txBody>
      </p:sp>
      <p:pic>
        <p:nvPicPr>
          <p:cNvPr id="3" name="Imagem 2" descr="Uma imagem contendo antena&#10;&#10;Descrição gerada com alta confiança">
            <a:extLst>
              <a:ext uri="{FF2B5EF4-FFF2-40B4-BE49-F238E27FC236}">
                <a16:creationId xmlns:a16="http://schemas.microsoft.com/office/drawing/2014/main" id="{64D51CDB-3AD2-4AAC-870C-17677A07F1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456" y="0"/>
            <a:ext cx="1675544" cy="167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79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 imagem pode conter: 6 pessoas, pessoas sorrindo, pessoas em pé">
            <a:extLst>
              <a:ext uri="{FF2B5EF4-FFF2-40B4-BE49-F238E27FC236}">
                <a16:creationId xmlns:a16="http://schemas.microsoft.com/office/drawing/2014/main" id="{00C202D6-423B-45DB-9AFC-9CC9D30A90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536" y="2239591"/>
            <a:ext cx="6682596" cy="3765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4B713F32-4130-4F12-BC18-BD5E4A9646F5}"/>
              </a:ext>
            </a:extLst>
          </p:cNvPr>
          <p:cNvSpPr txBox="1"/>
          <p:nvPr/>
        </p:nvSpPr>
        <p:spPr>
          <a:xfrm>
            <a:off x="155274" y="621103"/>
            <a:ext cx="12167649" cy="1234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latin typeface="Bodoni MT" panose="02070603080606020203" pitchFamily="18" charset="0"/>
              </a:rPr>
              <a:t>Conselho Provincial eleito no Encontro Provincial em agosto de 2016 na cidade de Curitiba</a:t>
            </a:r>
          </a:p>
        </p:txBody>
      </p:sp>
      <p:pic>
        <p:nvPicPr>
          <p:cNvPr id="4" name="Imagem 3" descr="Uma imagem contendo antena&#10;&#10;Descrição gerada com alta confiança">
            <a:extLst>
              <a:ext uri="{FF2B5EF4-FFF2-40B4-BE49-F238E27FC236}">
                <a16:creationId xmlns:a16="http://schemas.microsoft.com/office/drawing/2014/main" id="{A62665AF-6AD8-4370-A216-318E342917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0278" y="1483743"/>
            <a:ext cx="2467155" cy="246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21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CF2C1C35-B117-47EB-A544-6B6D1B88D244}"/>
              </a:ext>
            </a:extLst>
          </p:cNvPr>
          <p:cNvSpPr txBox="1"/>
          <p:nvPr/>
        </p:nvSpPr>
        <p:spPr>
          <a:xfrm>
            <a:off x="3433314" y="2018581"/>
            <a:ext cx="61765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Bodoni MT" panose="02070603080606020203" pitchFamily="18" charset="0"/>
              </a:rPr>
              <a:t>    Obrigada ! </a:t>
            </a:r>
          </a:p>
          <a:p>
            <a:endParaRPr lang="pt-BR" sz="3200" dirty="0">
              <a:latin typeface="Bodoni MT" panose="02070603080606020203" pitchFamily="18" charset="0"/>
            </a:endParaRPr>
          </a:p>
          <a:p>
            <a:r>
              <a:rPr lang="pt-BR" sz="3200" dirty="0">
                <a:solidFill>
                  <a:schemeClr val="tx2">
                    <a:lumMod val="75000"/>
                  </a:schemeClr>
                </a:solidFill>
                <a:latin typeface="Bodoni MT" panose="02070603080606020203" pitchFamily="18" charset="0"/>
              </a:rPr>
              <a:t> </a:t>
            </a:r>
            <a:r>
              <a:rPr lang="es-ES" sz="3200" dirty="0">
                <a:solidFill>
                  <a:schemeClr val="tx2">
                    <a:lumMod val="75000"/>
                  </a:schemeClr>
                </a:solidFill>
                <a:latin typeface="Bodoni MT" panose="02070603080606020203" pitchFamily="18" charset="0"/>
              </a:rPr>
              <a:t>“</a:t>
            </a:r>
            <a:r>
              <a:rPr lang="es-ES" sz="3200" dirty="0">
                <a:latin typeface="Bodoni MT" panose="02070603080606020203" pitchFamily="18" charset="0"/>
              </a:rPr>
              <a:t>¡Juntos andemos Señor, por donde vayas Tengo que ir, por donde Tú pases, tengo que pasar...!” </a:t>
            </a:r>
            <a:r>
              <a:rPr lang="es-ES" sz="2800" dirty="0">
                <a:latin typeface="Bodoni MT" panose="02070603080606020203" pitchFamily="18" charset="0"/>
              </a:rPr>
              <a:t>(Santa Teresa de Jesús)</a:t>
            </a:r>
            <a:endParaRPr lang="pt-BR" sz="2800" dirty="0">
              <a:solidFill>
                <a:schemeClr val="tx2">
                  <a:lumMod val="75000"/>
                </a:schemeClr>
              </a:solidFill>
              <a:latin typeface="Bodoni MT" panose="02070603080606020203" pitchFamily="18" charset="0"/>
            </a:endParaRPr>
          </a:p>
          <a:p>
            <a:endParaRPr lang="pt-BR" sz="3200" dirty="0">
              <a:latin typeface="Bodoni MT" panose="02070603080606020203" pitchFamily="18" charset="0"/>
            </a:endParaRPr>
          </a:p>
          <a:p>
            <a:r>
              <a:rPr lang="pt-BR" sz="3200" dirty="0">
                <a:latin typeface="Bodoni MT" panose="02070603080606020203" pitchFamily="18" charset="0"/>
              </a:rPr>
              <a:t>    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C55BC2F-F58B-4DB5-A1A1-14A8E54611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85" y="1222794"/>
            <a:ext cx="2385272" cy="5635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445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EA931B0-1E58-4B2A-B456-437DE099EEDE}"/>
              </a:ext>
            </a:extLst>
          </p:cNvPr>
          <p:cNvSpPr txBox="1"/>
          <p:nvPr/>
        </p:nvSpPr>
        <p:spPr>
          <a:xfrm>
            <a:off x="327804" y="845390"/>
            <a:ext cx="103269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Bodoni MT" panose="02070603080606020203" pitchFamily="18" charset="0"/>
                <a:sym typeface="Symbol" panose="05050102010706020507" pitchFamily="18" charset="2"/>
              </a:rPr>
              <a:t>Organização e Governo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dirty="0">
                <a:latin typeface="Bodoni MT" panose="02070603080606020203" pitchFamily="18" charset="0"/>
                <a:sym typeface="Symbol" panose="05050102010706020507" pitchFamily="18" charset="2"/>
              </a:rPr>
              <a:t>Ordem Secular da Nossa Senhora do Monte Carmelo e Santa Teresa de Jesus - </a:t>
            </a:r>
            <a:r>
              <a:rPr lang="pt-BR" sz="4000" dirty="0">
                <a:latin typeface="Bodoni MT" panose="02070603080606020203" pitchFamily="18" charset="0"/>
                <a:sym typeface="Symbol" panose="05050102010706020507" pitchFamily="18" charset="2"/>
              </a:rPr>
              <a:t>Organização de </a:t>
            </a:r>
            <a:r>
              <a:rPr lang="pt-BR" sz="4000" b="1" u="sng" dirty="0">
                <a:latin typeface="Bodoni MT" panose="02070603080606020203" pitchFamily="18" charset="0"/>
                <a:sym typeface="Symbol" panose="05050102010706020507" pitchFamily="18" charset="2"/>
              </a:rPr>
              <a:t>fiéis</a:t>
            </a:r>
            <a:r>
              <a:rPr lang="pt-BR" sz="4000" dirty="0">
                <a:latin typeface="Bodoni MT" panose="02070603080606020203" pitchFamily="18" charset="0"/>
                <a:sym typeface="Symbol" panose="05050102010706020507" pitchFamily="18" charset="2"/>
              </a:rPr>
              <a:t> e parte </a:t>
            </a:r>
            <a:r>
              <a:rPr lang="pt-BR" sz="4000" b="1" u="sng" dirty="0">
                <a:latin typeface="Bodoni MT" panose="02070603080606020203" pitchFamily="18" charset="0"/>
                <a:sym typeface="Symbol" panose="05050102010706020507" pitchFamily="18" charset="2"/>
              </a:rPr>
              <a:t>integrante da Ordem dos Carmelitas  Descalços</a:t>
            </a:r>
            <a:endParaRPr lang="pt-BR" sz="4000" b="1" u="sng" dirty="0">
              <a:latin typeface="Bodoni MT" panose="02070603080606020203" pitchFamily="18" charset="0"/>
            </a:endParaRPr>
          </a:p>
        </p:txBody>
      </p:sp>
      <p:pic>
        <p:nvPicPr>
          <p:cNvPr id="3" name="Imagem 2" descr="Uma imagem contendo antena&#10;&#10;Descrição gerada com alta confiança">
            <a:extLst>
              <a:ext uri="{FF2B5EF4-FFF2-40B4-BE49-F238E27FC236}">
                <a16:creationId xmlns:a16="http://schemas.microsoft.com/office/drawing/2014/main" id="{64D51CDB-3AD2-4AAC-870C-17677A07F1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3084" y="148210"/>
            <a:ext cx="2025147" cy="2025147"/>
          </a:xfrm>
          <a:prstGeom prst="rect">
            <a:avLst/>
          </a:prstGeom>
        </p:spPr>
      </p:pic>
      <p:pic>
        <p:nvPicPr>
          <p:cNvPr id="1026" name="Picture 2" descr="Resultado de imagem para comunidade cristã">
            <a:extLst>
              <a:ext uri="{FF2B5EF4-FFF2-40B4-BE49-F238E27FC236}">
                <a16:creationId xmlns:a16="http://schemas.microsoft.com/office/drawing/2014/main" id="{B8D799BD-21A5-4DA2-B8C0-F9920F8BC2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118" y="4250890"/>
            <a:ext cx="1925705" cy="2500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 imagem pode conter: 7 pessoas, pessoas sentadas, pessoas tocando instrumentos musicais, pessoas em pé e área interna">
            <a:extLst>
              <a:ext uri="{FF2B5EF4-FFF2-40B4-BE49-F238E27FC236}">
                <a16:creationId xmlns:a16="http://schemas.microsoft.com/office/drawing/2014/main" id="{3A274A77-A3DC-4ECE-8262-D3F6784837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1343" y="4334662"/>
            <a:ext cx="3577086" cy="2384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216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EA931B0-1E58-4B2A-B456-437DE099EEDE}"/>
              </a:ext>
            </a:extLst>
          </p:cNvPr>
          <p:cNvSpPr txBox="1"/>
          <p:nvPr/>
        </p:nvSpPr>
        <p:spPr>
          <a:xfrm>
            <a:off x="808382" y="1298712"/>
            <a:ext cx="984636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Bodoni MT" panose="02070603080606020203" pitchFamily="18" charset="0"/>
                <a:sym typeface="Symbol" panose="05050102010706020507" pitchFamily="18" charset="2"/>
              </a:rPr>
              <a:t>Organização e Governo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4000" dirty="0">
              <a:latin typeface="Bodoni MT" panose="02070603080606020203" pitchFamily="18" charset="0"/>
              <a:sym typeface="Symbol" panose="05050102010706020507" pitchFamily="18" charset="2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dirty="0">
                <a:latin typeface="Bodoni MT" panose="02070603080606020203" pitchFamily="18" charset="0"/>
                <a:sym typeface="Symbol" panose="05050102010706020507" pitchFamily="18" charset="2"/>
              </a:rPr>
              <a:t>Procurar que estejam presentes quando se projetar, numa área geográfica, no nível local ou provincial, o serviço apostólico da Ordem, ou se aprofundar sobre a situação da Igreja e da sociedade.</a:t>
            </a:r>
            <a:endParaRPr lang="pt-BR" sz="3600" b="1" u="sng" dirty="0">
              <a:latin typeface="Bodoni MT" panose="02070603080606020203" pitchFamily="18" charset="0"/>
            </a:endParaRPr>
          </a:p>
        </p:txBody>
      </p:sp>
      <p:pic>
        <p:nvPicPr>
          <p:cNvPr id="3" name="Imagem 2" descr="Uma imagem contendo antena&#10;&#10;Descrição gerada com alta confiança">
            <a:extLst>
              <a:ext uri="{FF2B5EF4-FFF2-40B4-BE49-F238E27FC236}">
                <a16:creationId xmlns:a16="http://schemas.microsoft.com/office/drawing/2014/main" id="{64D51CDB-3AD2-4AAC-870C-17677A07F1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3084" y="148210"/>
            <a:ext cx="2025147" cy="202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408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EA931B0-1E58-4B2A-B456-437DE099EEDE}"/>
              </a:ext>
            </a:extLst>
          </p:cNvPr>
          <p:cNvSpPr txBox="1"/>
          <p:nvPr/>
        </p:nvSpPr>
        <p:spPr>
          <a:xfrm>
            <a:off x="808382" y="1298712"/>
            <a:ext cx="1026793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Bodoni MT" panose="02070603080606020203" pitchFamily="18" charset="0"/>
                <a:sym typeface="Symbol" panose="05050102010706020507" pitchFamily="18" charset="2"/>
              </a:rPr>
              <a:t>Organização e Governo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4000" dirty="0">
              <a:latin typeface="Bodoni MT" panose="02070603080606020203" pitchFamily="18" charset="0"/>
              <a:sym typeface="Symbol" panose="05050102010706020507" pitchFamily="18" charset="2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4000" dirty="0">
                <a:latin typeface="Bodoni MT" panose="02070603080606020203" pitchFamily="18" charset="0"/>
                <a:sym typeface="Symbol" panose="05050102010706020507" pitchFamily="18" charset="2"/>
              </a:rPr>
              <a:t> </a:t>
            </a:r>
            <a:r>
              <a:rPr lang="pt-BR" sz="3600" dirty="0">
                <a:latin typeface="Bodoni MT" panose="02070603080606020203" pitchFamily="18" charset="0"/>
                <a:sym typeface="Symbol" panose="05050102010706020507" pitchFamily="18" charset="2"/>
              </a:rPr>
              <a:t>A Ordem Secular se estrutura basicamente na comunidade local como um sinal visível da Igreja.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3600" dirty="0">
              <a:latin typeface="Bodoni MT" panose="02070603080606020203" pitchFamily="18" charset="0"/>
              <a:sym typeface="Symbol" panose="05050102010706020507" pitchFamily="18" charset="2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dirty="0">
                <a:latin typeface="Bodoni MT" panose="02070603080606020203" pitchFamily="18" charset="0"/>
                <a:sym typeface="Symbol" panose="05050102010706020507" pitchFamily="18" charset="2"/>
              </a:rPr>
              <a:t>Tanto em nível de Província quanto em nível de  comunidade, tem personalidade jurídica.</a:t>
            </a:r>
            <a:endParaRPr lang="pt-BR" sz="3600" dirty="0">
              <a:latin typeface="Bodoni MT" panose="02070603080606020203" pitchFamily="18" charset="0"/>
            </a:endParaRPr>
          </a:p>
        </p:txBody>
      </p:sp>
      <p:pic>
        <p:nvPicPr>
          <p:cNvPr id="3" name="Imagem 2" descr="Uma imagem contendo antena&#10;&#10;Descrição gerada com alta confiança">
            <a:extLst>
              <a:ext uri="{FF2B5EF4-FFF2-40B4-BE49-F238E27FC236}">
                <a16:creationId xmlns:a16="http://schemas.microsoft.com/office/drawing/2014/main" id="{64D51CDB-3AD2-4AAC-870C-17677A07F1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3084" y="148210"/>
            <a:ext cx="2025147" cy="202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143750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EA931B0-1E58-4B2A-B456-437DE099EEDE}"/>
              </a:ext>
            </a:extLst>
          </p:cNvPr>
          <p:cNvSpPr txBox="1"/>
          <p:nvPr/>
        </p:nvSpPr>
        <p:spPr>
          <a:xfrm>
            <a:off x="808382" y="1298712"/>
            <a:ext cx="1026793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Bodoni MT" panose="02070603080606020203" pitchFamily="18" charset="0"/>
                <a:sym typeface="Symbol" panose="05050102010706020507" pitchFamily="18" charset="2"/>
              </a:rPr>
              <a:t>Organização e Governo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4000" dirty="0">
              <a:latin typeface="Bodoni MT" panose="02070603080606020203" pitchFamily="18" charset="0"/>
              <a:sym typeface="Symbol" panose="05050102010706020507" pitchFamily="18" charset="2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4000" dirty="0">
                <a:latin typeface="Bodoni MT" panose="02070603080606020203" pitchFamily="18" charset="0"/>
                <a:sym typeface="Symbol" panose="05050102010706020507" pitchFamily="18" charset="2"/>
              </a:rPr>
              <a:t> </a:t>
            </a:r>
            <a:r>
              <a:rPr lang="pt-BR" sz="3600" dirty="0">
                <a:latin typeface="Bodoni MT" panose="02070603080606020203" pitchFamily="18" charset="0"/>
                <a:sym typeface="Symbol" panose="05050102010706020507" pitchFamily="18" charset="2"/>
              </a:rPr>
              <a:t>Depende juridicamente dos frades carmelitas descalços.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3600" dirty="0">
              <a:latin typeface="Bodoni MT" panose="02070603080606020203" pitchFamily="18" charset="0"/>
              <a:sym typeface="Symbol" panose="05050102010706020507" pitchFamily="18" charset="2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dirty="0">
                <a:latin typeface="Bodoni MT" panose="02070603080606020203" pitchFamily="18" charset="0"/>
                <a:sym typeface="Symbol" panose="05050102010706020507" pitchFamily="18" charset="2"/>
              </a:rPr>
              <a:t>O Definitório Geral da Ordem aprova os Estatutos regionais e provinciais da Ordem Secular</a:t>
            </a:r>
            <a:endParaRPr lang="pt-BR" sz="3600" dirty="0">
              <a:latin typeface="Bodoni MT" panose="02070603080606020203" pitchFamily="18" charset="0"/>
            </a:endParaRPr>
          </a:p>
        </p:txBody>
      </p:sp>
      <p:pic>
        <p:nvPicPr>
          <p:cNvPr id="3" name="Imagem 2" descr="Uma imagem contendo antena&#10;&#10;Descrição gerada com alta confiança">
            <a:extLst>
              <a:ext uri="{FF2B5EF4-FFF2-40B4-BE49-F238E27FC236}">
                <a16:creationId xmlns:a16="http://schemas.microsoft.com/office/drawing/2014/main" id="{64D51CDB-3AD2-4AAC-870C-17677A07F1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3084" y="148210"/>
            <a:ext cx="2025147" cy="202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73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EA931B0-1E58-4B2A-B456-437DE099EEDE}"/>
              </a:ext>
            </a:extLst>
          </p:cNvPr>
          <p:cNvSpPr txBox="1"/>
          <p:nvPr/>
        </p:nvSpPr>
        <p:spPr>
          <a:xfrm>
            <a:off x="808382" y="1298712"/>
            <a:ext cx="1026793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Bodoni MT" panose="02070603080606020203" pitchFamily="18" charset="0"/>
                <a:sym typeface="Symbol" panose="05050102010706020507" pitchFamily="18" charset="2"/>
              </a:rPr>
              <a:t>Organização e Governo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4000" dirty="0">
              <a:latin typeface="Bodoni MT" panose="02070603080606020203" pitchFamily="18" charset="0"/>
              <a:sym typeface="Symbol" panose="05050102010706020507" pitchFamily="18" charset="2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4000" dirty="0">
                <a:latin typeface="Bodoni MT" panose="02070603080606020203" pitchFamily="18" charset="0"/>
                <a:sym typeface="Symbol" panose="05050102010706020507" pitchFamily="18" charset="2"/>
              </a:rPr>
              <a:t> </a:t>
            </a:r>
            <a:r>
              <a:rPr lang="pt-BR" sz="3600" dirty="0">
                <a:latin typeface="Bodoni MT" panose="02070603080606020203" pitchFamily="18" charset="0"/>
                <a:sym typeface="Symbol" panose="05050102010706020507" pitchFamily="18" charset="2"/>
              </a:rPr>
              <a:t>O Superior Provincial, normalmente ajudado pelo Delegado Provincial é o Superior da Ordem Secular, dentro de seu território.</a:t>
            </a:r>
          </a:p>
        </p:txBody>
      </p:sp>
      <p:pic>
        <p:nvPicPr>
          <p:cNvPr id="3" name="Imagem 2" descr="Uma imagem contendo antena&#10;&#10;Descrição gerada com alta confiança">
            <a:extLst>
              <a:ext uri="{FF2B5EF4-FFF2-40B4-BE49-F238E27FC236}">
                <a16:creationId xmlns:a16="http://schemas.microsoft.com/office/drawing/2014/main" id="{64D51CDB-3AD2-4AAC-870C-17677A07F1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3084" y="148210"/>
            <a:ext cx="2025147" cy="202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6501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EA931B0-1E58-4B2A-B456-437DE099EEDE}"/>
              </a:ext>
            </a:extLst>
          </p:cNvPr>
          <p:cNvSpPr txBox="1"/>
          <p:nvPr/>
        </p:nvSpPr>
        <p:spPr>
          <a:xfrm>
            <a:off x="808382" y="1298712"/>
            <a:ext cx="1026793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Bodoni MT" panose="02070603080606020203" pitchFamily="18" charset="0"/>
                <a:sym typeface="Symbol" panose="05050102010706020507" pitchFamily="18" charset="2"/>
              </a:rPr>
              <a:t>Organização e Governo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4000" dirty="0">
              <a:latin typeface="Bodoni MT" panose="02070603080606020203" pitchFamily="18" charset="0"/>
              <a:sym typeface="Symbol" panose="05050102010706020507" pitchFamily="18" charset="2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4000" dirty="0">
                <a:latin typeface="Bodoni MT" panose="02070603080606020203" pitchFamily="18" charset="0"/>
                <a:sym typeface="Symbol" panose="05050102010706020507" pitchFamily="18" charset="2"/>
              </a:rPr>
              <a:t> </a:t>
            </a:r>
            <a:r>
              <a:rPr lang="pt-BR" sz="3600" dirty="0">
                <a:latin typeface="Bodoni MT" panose="02070603080606020203" pitchFamily="18" charset="0"/>
                <a:sym typeface="Symbol" panose="05050102010706020507" pitchFamily="18" charset="2"/>
              </a:rPr>
              <a:t>O Assistente Espiritual de cada comunidade é ordinariamente um frade da Ordem. Convidado pelo Conselho da Comunidade , poderá participar das reuniões, porém sem direito à voto.</a:t>
            </a:r>
          </a:p>
        </p:txBody>
      </p:sp>
      <p:pic>
        <p:nvPicPr>
          <p:cNvPr id="3" name="Imagem 2" descr="Uma imagem contendo antena&#10;&#10;Descrição gerada com alta confiança">
            <a:extLst>
              <a:ext uri="{FF2B5EF4-FFF2-40B4-BE49-F238E27FC236}">
                <a16:creationId xmlns:a16="http://schemas.microsoft.com/office/drawing/2014/main" id="{64D51CDB-3AD2-4AAC-870C-17677A07F1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3084" y="148210"/>
            <a:ext cx="2025147" cy="202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19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EA931B0-1E58-4B2A-B456-437DE099EEDE}"/>
              </a:ext>
            </a:extLst>
          </p:cNvPr>
          <p:cNvSpPr txBox="1"/>
          <p:nvPr/>
        </p:nvSpPr>
        <p:spPr>
          <a:xfrm>
            <a:off x="808382" y="1232451"/>
            <a:ext cx="10768267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Bodoni MT" panose="02070603080606020203" pitchFamily="18" charset="0"/>
                <a:sym typeface="Symbol" panose="05050102010706020507" pitchFamily="18" charset="2"/>
              </a:rPr>
              <a:t></a:t>
            </a:r>
            <a:r>
              <a:rPr lang="pt-BR" sz="4000" dirty="0">
                <a:latin typeface="Bodoni MT" panose="02070603080606020203" pitchFamily="18" charset="0"/>
              </a:rPr>
              <a:t>Quem faz parte do Conselho da OCDS ?</a:t>
            </a:r>
          </a:p>
          <a:p>
            <a:endParaRPr lang="pt-BR" sz="4000" dirty="0">
              <a:latin typeface="Bodoni MT" panose="020706030806060202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dirty="0">
                <a:latin typeface="Bodoni MT" panose="02070603080606020203" pitchFamily="18" charset="0"/>
              </a:rPr>
              <a:t>Formado pelo Presidente, três Conselheiros e o responsável pela formação, constitui a autoridade imediata da comunidade.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dirty="0">
                <a:latin typeface="Bodoni MT" panose="02070603080606020203" pitchFamily="18" charset="0"/>
              </a:rPr>
              <a:t>O Presidente Provincial deverá ser um membro da Ordem Secular com Promessa definitiva. </a:t>
            </a:r>
          </a:p>
          <a:p>
            <a:endParaRPr lang="pt-BR" sz="3600" dirty="0">
              <a:latin typeface="Bodoni MT" panose="020706030806060202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3600" dirty="0">
              <a:latin typeface="Bodoni MT" panose="02070603080606020203" pitchFamily="18" charset="0"/>
            </a:endParaRPr>
          </a:p>
          <a:p>
            <a:endParaRPr lang="pt-BR" sz="3600" dirty="0">
              <a:latin typeface="Bodoni MT" panose="02070603080606020203" pitchFamily="18" charset="0"/>
            </a:endParaRPr>
          </a:p>
          <a:p>
            <a:endParaRPr lang="pt-BR" sz="4000" dirty="0">
              <a:latin typeface="Bodoni MT" panose="02070603080606020203" pitchFamily="18" charset="0"/>
            </a:endParaRPr>
          </a:p>
        </p:txBody>
      </p:sp>
      <p:pic>
        <p:nvPicPr>
          <p:cNvPr id="3" name="Imagem 2" descr="Uma imagem contendo antena&#10;&#10;Descrição gerada com alta confiança">
            <a:extLst>
              <a:ext uri="{FF2B5EF4-FFF2-40B4-BE49-F238E27FC236}">
                <a16:creationId xmlns:a16="http://schemas.microsoft.com/office/drawing/2014/main" id="{64D51CDB-3AD2-4AAC-870C-17677A07F1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3084" y="148210"/>
            <a:ext cx="2025147" cy="202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88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tia">
  <a:themeElements>
    <a:clrScheme name="Laranja Amarelo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272</TotalTime>
  <Words>884</Words>
  <Application>Microsoft Office PowerPoint</Application>
  <PresentationFormat>Widescreen</PresentationFormat>
  <Paragraphs>137</Paragraphs>
  <Slides>24</Slides>
  <Notes>14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33" baseType="lpstr">
      <vt:lpstr>Arial</vt:lpstr>
      <vt:lpstr>Bodoni MT</vt:lpstr>
      <vt:lpstr>Calibri</vt:lpstr>
      <vt:lpstr>Candara</vt:lpstr>
      <vt:lpstr>Century Gothic</vt:lpstr>
      <vt:lpstr>Symbol</vt:lpstr>
      <vt:lpstr>Wingdings</vt:lpstr>
      <vt:lpstr>Wingdings 3</vt:lpstr>
      <vt:lpstr>Fatia</vt:lpstr>
      <vt:lpstr>   o Papel   dos Conselheiros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 o Papel dos Conselheiros?</dc:title>
  <dc:creator>Marta Regina Lopes dos Santos</dc:creator>
  <cp:lastModifiedBy>Marta Regina Lopes dos Santos</cp:lastModifiedBy>
  <cp:revision>26</cp:revision>
  <dcterms:created xsi:type="dcterms:W3CDTF">2017-06-15T01:11:20Z</dcterms:created>
  <dcterms:modified xsi:type="dcterms:W3CDTF">2017-07-09T18:07:26Z</dcterms:modified>
</cp:coreProperties>
</file>