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1" r:id="rId1"/>
    <p:sldMasterId id="2147484144" r:id="rId2"/>
  </p:sldMasterIdLst>
  <p:sldIdLst>
    <p:sldId id="256" r:id="rId3"/>
    <p:sldId id="258" r:id="rId4"/>
    <p:sldId id="259" r:id="rId5"/>
    <p:sldId id="262" r:id="rId6"/>
    <p:sldId id="257" r:id="rId7"/>
    <p:sldId id="260" r:id="rId8"/>
    <p:sldId id="261" r:id="rId9"/>
    <p:sldId id="263" r:id="rId10"/>
    <p:sldId id="264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12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88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538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71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022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31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9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49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554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9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356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453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624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6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3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00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6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2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5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EA6-7C60-4B02-AE87-00D78D8422AF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0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95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50" r:id="rId6"/>
    <p:sldLayoutId id="2147484151" r:id="rId7"/>
    <p:sldLayoutId id="2147484152" r:id="rId8"/>
    <p:sldLayoutId id="2147484153" r:id="rId9"/>
    <p:sldLayoutId id="2147484154" r:id="rId10"/>
    <p:sldLayoutId id="214748415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712F8-E13C-4014-BD6D-C61E9E9CCE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O papel dos presidentes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6C405B-4850-4228-91E5-DC615D3FCE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No Carmelo secular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CB6666E-FD45-4C46-9B10-C0C6CC262CA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10240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09489" y="200343"/>
            <a:ext cx="11619914" cy="5468937"/>
          </a:xfrm>
        </p:spPr>
        <p:txBody>
          <a:bodyPr>
            <a:normAutofit/>
          </a:bodyPr>
          <a:lstStyle/>
          <a:p>
            <a:pPr algn="ctr"/>
            <a:endParaRPr lang="pt-BR" sz="3600" dirty="0"/>
          </a:p>
          <a:p>
            <a:pPr algn="ctr"/>
            <a:r>
              <a:rPr lang="pt-BR" sz="3600" dirty="0"/>
              <a:t>A Caridade e a escuta:</a:t>
            </a:r>
          </a:p>
          <a:p>
            <a:pPr algn="ctr"/>
            <a:endParaRPr lang="pt-BR" sz="3600" dirty="0"/>
          </a:p>
          <a:p>
            <a:pPr algn="ctr"/>
            <a:r>
              <a:rPr lang="pt-BR" sz="2400" dirty="0"/>
              <a:t>A escuta é um dos ministérios principais do superior, para o qual ele sempre deveria estar disponível, especialmente para com quem se sente isolado e carente de atenção. Escutar significa, com efeito, acolher o outro incondicionalmente, dar-lhe espaço no próprio coração. A escuta transmite, por isso, afeto e compreensão, diz que o outro é apreciado e que sua presença e seu parecer são levados em consideração.</a:t>
            </a:r>
          </a:p>
          <a:p>
            <a:pPr algn="r"/>
            <a:r>
              <a:rPr lang="pt-BR" b="1" dirty="0"/>
              <a:t>O SERVIÇO DA AUTORIDADE</a:t>
            </a:r>
            <a:br>
              <a:rPr lang="pt-BR" b="1" dirty="0"/>
            </a:br>
            <a:r>
              <a:rPr lang="pt-BR" b="1" dirty="0"/>
              <a:t>E A OBEDIÊNCIA</a:t>
            </a:r>
            <a:endParaRPr lang="pt-BR" dirty="0"/>
          </a:p>
          <a:p>
            <a:pPr algn="r"/>
            <a:r>
              <a:rPr lang="pt-BR" b="1" i="1" dirty="0" err="1"/>
              <a:t>Faciem</a:t>
            </a:r>
            <a:r>
              <a:rPr lang="pt-BR" b="1" i="1" dirty="0"/>
              <a:t> </a:t>
            </a:r>
            <a:r>
              <a:rPr lang="pt-BR" b="1" i="1" dirty="0" err="1"/>
              <a:t>tuam</a:t>
            </a:r>
            <a:r>
              <a:rPr lang="pt-BR" b="1" i="1" dirty="0"/>
              <a:t>, Domine, </a:t>
            </a:r>
            <a:r>
              <a:rPr lang="pt-BR" b="1" i="1" dirty="0" err="1"/>
              <a:t>requiram</a:t>
            </a:r>
            <a:endParaRPr lang="pt-BR" dirty="0"/>
          </a:p>
          <a:p>
            <a:pPr algn="ctr"/>
            <a:endParaRPr lang="pt-BR" dirty="0"/>
          </a:p>
          <a:p>
            <a:pPr algn="ctr"/>
            <a:endParaRPr lang="pt-BR" sz="4400" dirty="0"/>
          </a:p>
          <a:p>
            <a:pPr algn="ctr"/>
            <a:endParaRPr lang="pt-BR" sz="4400" dirty="0">
              <a:highlight>
                <a:srgbClr val="C0C0C0"/>
              </a:highlight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457162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0715" y="1030337"/>
            <a:ext cx="11015662" cy="4022725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3600" dirty="0"/>
              <a:t>Seguindo o que nossa Santa Madre nos ensina, o mais importante é “se fazer amado para ser obedecido”</a:t>
            </a:r>
          </a:p>
          <a:p>
            <a:pPr algn="ctr"/>
            <a:endParaRPr lang="pt-BR" sz="3600" dirty="0"/>
          </a:p>
          <a:p>
            <a:pPr algn="ctr"/>
            <a:r>
              <a:rPr lang="pt-BR" sz="3600" dirty="0"/>
              <a:t>Levar a comunidade no coração e na oração, para cumprir o papel de liderança cristã, ou seja, segundo viveu o próprio Jesus, que sempre se fez presente na vida dos discípulos e mesmo daqueles que eram considerados “indignos” e vivem em atitude de serviço. </a:t>
            </a:r>
            <a:endParaRPr lang="pt-BR" sz="4400" dirty="0">
              <a:highlight>
                <a:srgbClr val="C0C0C0"/>
              </a:highlight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10844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AEEFE0A-C18B-439F-900D-9ADABDAF96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456CD701-2070-4317-B65E-E19198E51BD0}"/>
              </a:ext>
            </a:extLst>
          </p:cNvPr>
          <p:cNvSpPr/>
          <p:nvPr/>
        </p:nvSpPr>
        <p:spPr>
          <a:xfrm>
            <a:off x="1271368" y="1885072"/>
            <a:ext cx="1018500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pt-BR" sz="6000" b="1" cap="none" spc="0" dirty="0">
                <a:ln/>
                <a:solidFill>
                  <a:schemeClr val="accent3"/>
                </a:solidFill>
                <a:effectLst/>
              </a:rPr>
              <a:t>Qual é o papel dos presidentes em nossas comunidades??</a:t>
            </a:r>
          </a:p>
        </p:txBody>
      </p:sp>
    </p:spTree>
    <p:extLst>
      <p:ext uri="{BB962C8B-B14F-4D97-AF65-F5344CB8AC3E}">
        <p14:creationId xmlns:p14="http://schemas.microsoft.com/office/powerpoint/2010/main" val="354164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DFC83-EAC6-4729-93FA-CBD6EC4C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dirty="0"/>
              <a:t>Regra dos Carmelitas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800" dirty="0"/>
              <a:t>22. Tu, porém, Irmão B(rocardo), e qualquer outro que depois de ti for eleito Prior, tem sempre na lembrança e põe por obra o que o Senhor diz no Evangelho: </a:t>
            </a:r>
            <a:r>
              <a:rPr lang="pt-BR" sz="2800" dirty="0">
                <a:highlight>
                  <a:srgbClr val="C0C0C0"/>
                </a:highlight>
              </a:rPr>
              <a:t>“Todo aquele que quiser ser o maior entre vós será vosso ministro, e o que entre vós quiser ser o primeiro será vosso servo”</a:t>
            </a:r>
            <a:r>
              <a:rPr lang="pt-BR" sz="2800" dirty="0"/>
              <a:t> (Mateus 20, 26-27; cf. Marcos 10, 43-44).</a:t>
            </a: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60779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DFC83-EAC6-4729-93FA-CBD6EC4C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dirty="0"/>
              <a:t>Constituições OCDS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Compõe o Conselho da Comunidade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dirty="0"/>
              <a:t>Deve comunicar ao Provincial sobre situações que saiam da competência de autonomia do Conselho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i="1" dirty="0"/>
              <a:t>50. A cada três anos as comunidades locais da Ordem Secular elejam a seu Presidente e três Conselheiros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i="1" dirty="0"/>
              <a:t>É possível reeleger o presidente, porém se for um terceiro período é necessária  a permissão do Superior Provincial</a:t>
            </a:r>
            <a:endParaRPr lang="pt-BR" sz="2400" dirty="0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6995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DFC83-EAC6-4729-93FA-CBD6EC4C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dirty="0"/>
              <a:t>Constituições OCDS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845734"/>
            <a:ext cx="11015003" cy="4023360"/>
          </a:xfrm>
        </p:spPr>
        <p:txBody>
          <a:bodyPr>
            <a:normAutofit lnSpcReduction="10000"/>
          </a:bodyPr>
          <a:lstStyle/>
          <a:p>
            <a:r>
              <a:rPr lang="pt-BR" sz="2800" i="1" dirty="0"/>
              <a:t>51. O Presidente, </a:t>
            </a:r>
            <a:r>
              <a:rPr lang="pt-BR" sz="2800" i="1" dirty="0">
                <a:highlight>
                  <a:srgbClr val="C0C0C0"/>
                </a:highlight>
              </a:rPr>
              <a:t>eleito</a:t>
            </a:r>
            <a:r>
              <a:rPr lang="pt-BR" sz="2800" i="1" dirty="0"/>
              <a:t> entre aqueles membros que tenham a </a:t>
            </a:r>
            <a:r>
              <a:rPr lang="pt-BR" sz="2800" i="1" dirty="0">
                <a:highlight>
                  <a:srgbClr val="C0C0C0"/>
                </a:highlight>
              </a:rPr>
              <a:t>Promessa definitiva,</a:t>
            </a:r>
            <a:r>
              <a:rPr lang="pt-BR" sz="2800" i="1" dirty="0"/>
              <a:t> tem o dever de </a:t>
            </a:r>
            <a:r>
              <a:rPr lang="pt-BR" sz="2800" i="1" dirty="0">
                <a:highlight>
                  <a:srgbClr val="C0C0C0"/>
                </a:highlight>
              </a:rPr>
              <a:t>convocar e presidir as reuniões da comunidade</a:t>
            </a:r>
            <a:r>
              <a:rPr lang="pt-BR" sz="2800" i="1" dirty="0"/>
              <a:t>. Deverá mostrar uma </a:t>
            </a:r>
            <a:r>
              <a:rPr lang="pt-BR" sz="2800" i="1" dirty="0">
                <a:highlight>
                  <a:srgbClr val="C0C0C0"/>
                </a:highlight>
              </a:rPr>
              <a:t>atitude de serviço </a:t>
            </a:r>
            <a:r>
              <a:rPr lang="pt-BR" sz="2800" i="1" dirty="0"/>
              <a:t>para todos os membros da comunidade; fomentará um espírito de afabilidade cristã e carmelitana e terá cuidado de não demonstrar nenhuma preferência de alguns membros sobre outros; coordenará contatos com aqueles membros da comunidade que, por causa da idade, doença, distância ou outras razões, não possam assistir às reuniões; ajudará ao encarregado da formação e ao assistente espiritual, apoiando-os no exercício de suas responsabilidades; poderá substituí-los quando estiverem ausentes, porém só temporariamente, ou designar ele a algum entre os que tenham a Promessa definitiva. </a:t>
            </a:r>
            <a:endParaRPr lang="pt-BR" sz="2800" dirty="0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99180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DFC83-EAC6-4729-93FA-CBD6EC4C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dirty="0"/>
              <a:t>Constituições OCDS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845734"/>
            <a:ext cx="11015003" cy="4023360"/>
          </a:xfrm>
        </p:spPr>
        <p:txBody>
          <a:bodyPr>
            <a:normAutofit/>
          </a:bodyPr>
          <a:lstStyle/>
          <a:p>
            <a:endParaRPr lang="pt-BR" sz="2800" i="1" dirty="0"/>
          </a:p>
          <a:p>
            <a:r>
              <a:rPr lang="pt-BR" sz="2800" i="1" dirty="0"/>
              <a:t>56. Os Seculares que, por razões de distância, de idade ou de enfermidade, não puderem participar nas reuniões regulares da comunidade, seguem sendo membros da Ordem Secular e, sob a autoridade do Delegado Provincial, devem ser associados a uma determinada comunidade. É responsabilidade do Presidente da comunidade estabelecer contato com esses membros e, destes, manter o contato com a comunidade. </a:t>
            </a:r>
            <a:endParaRPr lang="pt-BR" sz="3600" dirty="0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83015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DFC83-EAC6-4729-93FA-CBD6EC4C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i="1" dirty="0" err="1"/>
              <a:t>Ratio</a:t>
            </a:r>
            <a:r>
              <a:rPr lang="pt-BR" i="1" dirty="0"/>
              <a:t> </a:t>
            </a:r>
            <a:r>
              <a:rPr lang="pt-BR" i="1" dirty="0" err="1"/>
              <a:t>Instituitionis</a:t>
            </a:r>
            <a:r>
              <a:rPr lang="pt-BR" i="1" dirty="0"/>
              <a:t> </a:t>
            </a:r>
            <a:r>
              <a:rPr lang="pt-BR" dirty="0"/>
              <a:t>OCDS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845734"/>
            <a:ext cx="11015003" cy="4023360"/>
          </a:xfrm>
        </p:spPr>
        <p:txBody>
          <a:bodyPr>
            <a:normAutofit/>
          </a:bodyPr>
          <a:lstStyle/>
          <a:p>
            <a:endParaRPr lang="pt-BR" sz="2800" b="1" dirty="0"/>
          </a:p>
          <a:p>
            <a:r>
              <a:rPr lang="pt-BR" sz="2800" b="1" dirty="0"/>
              <a:t>O Presidente da comunidade </a:t>
            </a:r>
          </a:p>
          <a:p>
            <a:r>
              <a:rPr lang="pt-BR" sz="2800" dirty="0"/>
              <a:t>30. O primeiro entre irmãos e irmãs, o Presidente, juntamente com o Conselho, dirige a comunidade em espírito de fé e com idêntico espírito é ouvido numa atmosfera de diálogo. Ao exercer o serviço da autoridade, o Presidente não pode deixar de usá-lo, mas esse </a:t>
            </a:r>
            <a:r>
              <a:rPr lang="pt-BR" sz="2800" dirty="0">
                <a:highlight>
                  <a:srgbClr val="C0C0C0"/>
                </a:highlight>
              </a:rPr>
              <a:t>papel deve ser mais de serviço que de controle</a:t>
            </a:r>
            <a:r>
              <a:rPr lang="pt-BR" sz="2800" dirty="0"/>
              <a:t>. Seja sua principal preocupação </a:t>
            </a:r>
            <a:r>
              <a:rPr lang="pt-BR" sz="2800" dirty="0">
                <a:highlight>
                  <a:srgbClr val="C0C0C0"/>
                </a:highlight>
              </a:rPr>
              <a:t>estabelecer a comunhão num espírito de caridade</a:t>
            </a:r>
            <a:endParaRPr lang="pt-BR" sz="3600" dirty="0">
              <a:highlight>
                <a:srgbClr val="C0C0C0"/>
              </a:highlight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41967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DFC83-EAC6-4729-93FA-CBD6EC4CF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i="1" dirty="0" err="1"/>
              <a:t>Ratio</a:t>
            </a:r>
            <a:r>
              <a:rPr lang="pt-BR" i="1" dirty="0"/>
              <a:t> </a:t>
            </a:r>
            <a:r>
              <a:rPr lang="pt-BR" i="1" dirty="0" err="1"/>
              <a:t>Instituitionis</a:t>
            </a:r>
            <a:r>
              <a:rPr lang="pt-BR" i="1" dirty="0"/>
              <a:t> </a:t>
            </a:r>
            <a:r>
              <a:rPr lang="pt-BR" dirty="0"/>
              <a:t>OCDS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845734"/>
            <a:ext cx="11015003" cy="4023360"/>
          </a:xfrm>
        </p:spPr>
        <p:txBody>
          <a:bodyPr>
            <a:normAutofit/>
          </a:bodyPr>
          <a:lstStyle/>
          <a:p>
            <a:endParaRPr lang="pt-BR" sz="2800" dirty="0"/>
          </a:p>
          <a:p>
            <a:r>
              <a:rPr lang="pt-BR" sz="2800" dirty="0"/>
              <a:t>31. É tarefa do presidente garantir que a equipe do Conselho prepare um programa conveniente e guie sua implementação. O presidente assegura que o Conselho se reúna para revisar o programa e para considerar mudanças. Tudo isso deve ser feito com prudente respeito à competência e à independência do responsável/mestre e seus colaboradores.</a:t>
            </a:r>
            <a:endParaRPr lang="pt-BR" sz="3600" dirty="0">
              <a:highlight>
                <a:srgbClr val="C0C0C0"/>
              </a:highlight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13848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4065E8-E973-467F-B534-4CBC91E4032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0715" y="1030337"/>
            <a:ext cx="11015662" cy="4022725"/>
          </a:xfrm>
        </p:spPr>
        <p:txBody>
          <a:bodyPr>
            <a:normAutofit/>
          </a:bodyPr>
          <a:lstStyle/>
          <a:p>
            <a:pPr algn="ctr"/>
            <a:endParaRPr lang="pt-BR" sz="3600" dirty="0"/>
          </a:p>
          <a:p>
            <a:pPr algn="ctr"/>
            <a:r>
              <a:rPr lang="pt-BR" sz="3600" dirty="0"/>
              <a:t>A autoridade na comunidade é do Conselho e não do presidente.</a:t>
            </a:r>
          </a:p>
          <a:p>
            <a:pPr algn="ctr"/>
            <a:r>
              <a:rPr lang="pt-BR" sz="3600" dirty="0"/>
              <a:t>O presidente deve tomar as decisões juntamente com o Conselho. </a:t>
            </a:r>
            <a:endParaRPr lang="pt-BR" sz="4400" dirty="0">
              <a:highlight>
                <a:srgbClr val="C0C0C0"/>
              </a:highlight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40544441-6775-4922-AA14-150B9DEEDB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742" y="5387926"/>
            <a:ext cx="1199271" cy="135518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74686723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iva">
  <a:themeElements>
    <a:clrScheme name="Personalizada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9B8357"/>
      </a:accent1>
      <a:accent2>
        <a:srgbClr val="865640"/>
      </a:accent2>
      <a:accent3>
        <a:srgbClr val="8D422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TM02900743[[fn=Orgânico]]</Template>
  <TotalTime>1246</TotalTime>
  <Words>685</Words>
  <Application>Microsoft Office PowerPoint</Application>
  <PresentationFormat>Widescreen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Wingdings</vt:lpstr>
      <vt:lpstr>Wingdings 2</vt:lpstr>
      <vt:lpstr>HDOfficeLightV0</vt:lpstr>
      <vt:lpstr>Retrospectiva</vt:lpstr>
      <vt:lpstr>O papel dos presidentes</vt:lpstr>
      <vt:lpstr>Apresentação do PowerPoint</vt:lpstr>
      <vt:lpstr>Regra dos Carmelitas</vt:lpstr>
      <vt:lpstr>Constituições OCDS</vt:lpstr>
      <vt:lpstr>Constituições OCDS</vt:lpstr>
      <vt:lpstr>Constituições OCDS</vt:lpstr>
      <vt:lpstr>Ratio Instituitionis OCDS</vt:lpstr>
      <vt:lpstr>Ratio Instituitionis OCDS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papel dos presidentes</dc:title>
  <dc:creator>Juliana</dc:creator>
  <cp:lastModifiedBy>Juliana</cp:lastModifiedBy>
  <cp:revision>10</cp:revision>
  <dcterms:created xsi:type="dcterms:W3CDTF">2017-06-13T15:17:40Z</dcterms:created>
  <dcterms:modified xsi:type="dcterms:W3CDTF">2017-06-14T12:04:32Z</dcterms:modified>
</cp:coreProperties>
</file>